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71" r:id="rId5"/>
    <p:sldId id="257" r:id="rId6"/>
    <p:sldId id="282" r:id="rId7"/>
    <p:sldId id="258" r:id="rId8"/>
    <p:sldId id="259" r:id="rId9"/>
    <p:sldId id="272" r:id="rId10"/>
    <p:sldId id="273" r:id="rId11"/>
    <p:sldId id="275" r:id="rId12"/>
    <p:sldId id="274" r:id="rId13"/>
    <p:sldId id="280" r:id="rId14"/>
    <p:sldId id="276" r:id="rId15"/>
    <p:sldId id="277" r:id="rId16"/>
    <p:sldId id="278" r:id="rId17"/>
    <p:sldId id="279" r:id="rId18"/>
    <p:sldId id="281" r:id="rId19"/>
    <p:sldId id="284" r:id="rId20"/>
    <p:sldId id="285" r:id="rId21"/>
    <p:sldId id="289" r:id="rId22"/>
    <p:sldId id="290" r:id="rId23"/>
    <p:sldId id="291" r:id="rId24"/>
    <p:sldId id="292" r:id="rId25"/>
    <p:sldId id="283" r:id="rId26"/>
    <p:sldId id="261" r:id="rId27"/>
    <p:sldId id="286" r:id="rId28"/>
    <p:sldId id="268" r:id="rId29"/>
    <p:sldId id="269" r:id="rId30"/>
    <p:sldId id="288" r:id="rId31"/>
    <p:sldId id="263" r:id="rId32"/>
    <p:sldId id="287" r:id="rId33"/>
    <p:sldId id="264" r:id="rId34"/>
    <p:sldId id="270" r:id="rId35"/>
    <p:sldId id="293" r:id="rId36"/>
    <p:sldId id="265" r:id="rId37"/>
    <p:sldId id="296" r:id="rId38"/>
    <p:sldId id="297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4D"/>
    <a:srgbClr val="FAFAFA"/>
    <a:srgbClr val="F7F7F7"/>
    <a:srgbClr val="FCFCF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3266E-8B51-46A6-BFFE-D18CBA347F94}" v="83" dt="2023-01-25T11:23:59.169"/>
    <p1510:client id="{33FD9789-9867-9716-9A59-93A7B94A4C2E}" v="13" dt="2023-01-25T10:22:08.940"/>
    <p1510:client id="{5B0D8478-B826-B7A4-3CD9-FF99189B6242}" v="92" dt="2023-01-25T20:32:57.784"/>
    <p1510:client id="{70EC9C17-3D67-12CD-0722-309B8835BFB1}" v="2194" dt="2023-01-25T21:55:53.634"/>
    <p1510:client id="{758373A9-695A-42C8-B465-223AAC1594E0}" v="674" dt="2023-01-25T16:23:36.639"/>
    <p1510:client id="{A09BB363-A175-4365-BFA2-398187045269}" v="206" vWet="210" dt="2023-01-25T23:45:50.268"/>
    <p1510:client id="{E35CC88D-F5B8-4776-B93C-D66B27D380B2}" v="13" dt="2023-01-25T15:33:43.183"/>
    <p1510:client id="{F9A41B44-55AB-462F-B5F7-678269BB1A9A}" v="7" dt="2023-01-25T15:05:15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25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03D9-1F67-41C1-816B-BE8F0D272B03}" type="datetimeFigureOut">
              <a:t>26-1-2023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94A00-EE26-45B7-A9A8-EC755182357E}" type="slidenum"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102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Master en </a:t>
            </a:r>
            <a:r>
              <a:rPr lang="nl-BE" dirty="0" err="1"/>
              <a:t>slave</a:t>
            </a:r>
            <a:r>
              <a:rPr lang="nl-BE" dirty="0"/>
              <a:t> </a:t>
            </a:r>
            <a:r>
              <a:rPr lang="nl-BE" dirty="0" err="1"/>
              <a:t>nodes</a:t>
            </a:r>
            <a:endParaRPr lang="nl-BE" dirty="0"/>
          </a:p>
          <a:p>
            <a:r>
              <a:rPr lang="nl-BE" dirty="0"/>
              <a:t>AI model kan enkel </a:t>
            </a:r>
            <a:r>
              <a:rPr lang="nl-BE" dirty="0" err="1"/>
              <a:t>gerunt</a:t>
            </a:r>
            <a:r>
              <a:rPr lang="nl-BE" dirty="0"/>
              <a:t> worden en niet getraind worden.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933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i="1">
              <a:cs typeface="Calibri"/>
            </a:endParaRPr>
          </a:p>
          <a:p>
            <a:r>
              <a:rPr lang="nl-NL"/>
              <a:t>MXU = </a:t>
            </a:r>
            <a:r>
              <a:rPr lang="nl-NL" err="1"/>
              <a:t>Multiplexer</a:t>
            </a:r>
            <a:r>
              <a:rPr lang="nl-NL"/>
              <a:t> Unit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618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Tflite</a:t>
            </a:r>
            <a:r>
              <a:rPr lang="nl-BE" dirty="0"/>
              <a:t> meer bedoeld voor </a:t>
            </a:r>
            <a:r>
              <a:rPr lang="nl-BE" dirty="0" err="1"/>
              <a:t>emeded</a:t>
            </a:r>
            <a:r>
              <a:rPr lang="nl-BE" dirty="0"/>
              <a:t> </a:t>
            </a:r>
            <a:r>
              <a:rPr lang="nl-BE" dirty="0" err="1"/>
              <a:t>devices</a:t>
            </a:r>
            <a:r>
              <a:rPr lang="nl-BE" dirty="0"/>
              <a:t>.</a:t>
            </a:r>
          </a:p>
          <a:p>
            <a:r>
              <a:rPr lang="nl-BE" dirty="0"/>
              <a:t>Na </a:t>
            </a:r>
            <a:r>
              <a:rPr lang="nl-BE" dirty="0" err="1"/>
              <a:t>tflite</a:t>
            </a:r>
            <a:r>
              <a:rPr lang="nl-BE" dirty="0"/>
              <a:t> moet deze ook </a:t>
            </a:r>
            <a:r>
              <a:rPr lang="nl-BE" dirty="0" err="1"/>
              <a:t>gecompilleerd</a:t>
            </a:r>
            <a:r>
              <a:rPr lang="nl-BE" dirty="0"/>
              <a:t> worden.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054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Mendel Linux ingesteld op iedere </a:t>
            </a:r>
            <a:r>
              <a:rPr lang="nl-NL" err="1">
                <a:ea typeface="Calibri"/>
                <a:cs typeface="Calibri"/>
              </a:rPr>
              <a:t>Dev</a:t>
            </a:r>
            <a:r>
              <a:rPr lang="nl-NL">
                <a:ea typeface="Calibri"/>
                <a:cs typeface="Calibri"/>
              </a:rPr>
              <a:t> Module</a:t>
            </a:r>
          </a:p>
          <a:p>
            <a:pPr marL="285750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Lokaal netwerk opgezet met Mikrotik router</a:t>
            </a:r>
          </a:p>
          <a:p>
            <a:pPr marL="742950" lvl="1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Banden opgedeeld voor netwerk</a:t>
            </a:r>
          </a:p>
          <a:p>
            <a:pPr marL="742950" lvl="1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Band voor internetverbinding</a:t>
            </a:r>
          </a:p>
          <a:p>
            <a:pPr marL="285750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NFS proberen instellen</a:t>
            </a:r>
          </a:p>
          <a:p>
            <a:pPr marL="742950" lvl="1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Geen </a:t>
            </a:r>
            <a:r>
              <a:rPr lang="nl-NL" err="1">
                <a:ea typeface="Calibri"/>
                <a:cs typeface="Calibri"/>
              </a:rPr>
              <a:t>Kernel</a:t>
            </a:r>
            <a:r>
              <a:rPr lang="nl-NL">
                <a:ea typeface="Calibri"/>
                <a:cs typeface="Calibri"/>
              </a:rPr>
              <a:t> ondersteuning voor standaard NFS</a:t>
            </a:r>
          </a:p>
          <a:p>
            <a:pPr marL="742950" lvl="1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NFS </a:t>
            </a:r>
            <a:r>
              <a:rPr lang="nl-NL" err="1">
                <a:ea typeface="Calibri"/>
                <a:cs typeface="Calibri"/>
              </a:rPr>
              <a:t>Ganesha</a:t>
            </a:r>
            <a:r>
              <a:rPr lang="nl-NL">
                <a:ea typeface="Calibri"/>
                <a:cs typeface="Calibri"/>
              </a:rPr>
              <a:t> in User Space</a:t>
            </a:r>
          </a:p>
          <a:p>
            <a:pPr marL="285750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Open MPI ingesteld op iedere node</a:t>
            </a:r>
          </a:p>
          <a:p>
            <a:pPr marL="742950" lvl="1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Dadelijk meer</a:t>
            </a:r>
          </a:p>
          <a:p>
            <a:pPr marL="285750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Beheerder script met verschillende functies</a:t>
            </a:r>
          </a:p>
          <a:p>
            <a:pPr marL="742950" lvl="1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Status van iedere node (temperatuur en </a:t>
            </a:r>
            <a:r>
              <a:rPr lang="nl-NL" err="1">
                <a:ea typeface="Calibri"/>
                <a:cs typeface="Calibri"/>
              </a:rPr>
              <a:t>mount</a:t>
            </a:r>
            <a:r>
              <a:rPr lang="nl-NL">
                <a:ea typeface="Calibri"/>
                <a:cs typeface="Calibri"/>
              </a:rPr>
              <a:t>)</a:t>
            </a:r>
          </a:p>
          <a:p>
            <a:pPr marL="742950" lvl="1" indent="-285750">
              <a:buFont typeface="Calibri"/>
              <a:buChar char="-"/>
            </a:pPr>
            <a:r>
              <a:rPr lang="nl-NL" err="1">
                <a:ea typeface="Calibri"/>
                <a:cs typeface="Calibri"/>
              </a:rPr>
              <a:t>Remount</a:t>
            </a:r>
            <a:r>
              <a:rPr lang="nl-NL">
                <a:ea typeface="Calibri"/>
                <a:cs typeface="Calibri"/>
              </a:rPr>
              <a:t> iedere node</a:t>
            </a:r>
          </a:p>
          <a:p>
            <a:pPr marL="742950" lvl="1" indent="-285750">
              <a:buFont typeface="Calibri"/>
              <a:buChar char="-"/>
            </a:pPr>
            <a:r>
              <a:rPr lang="nl-NL" err="1">
                <a:ea typeface="Calibri"/>
                <a:cs typeface="Calibri"/>
              </a:rPr>
              <a:t>Poweroff</a:t>
            </a:r>
            <a:r>
              <a:rPr lang="nl-NL">
                <a:ea typeface="Calibri"/>
                <a:cs typeface="Calibri"/>
              </a:rPr>
              <a:t> iedere node</a:t>
            </a:r>
          </a:p>
          <a:p>
            <a:pPr marL="742950" lvl="1" indent="-285750">
              <a:buFont typeface="Calibri"/>
              <a:buChar char="-"/>
            </a:pPr>
            <a:endParaRPr lang="nl-NL">
              <a:ea typeface="Calibri"/>
              <a:cs typeface="Calibri"/>
            </a:endParaRPr>
          </a:p>
          <a:p>
            <a:pPr marL="742950" lvl="1" indent="-285750">
              <a:buFont typeface="Calibri"/>
              <a:buChar char="-"/>
            </a:pPr>
            <a:endParaRPr lang="nl-NL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608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Verzamelt en verzonden met </a:t>
            </a:r>
            <a:r>
              <a:rPr lang="nl-BE" dirty="0" err="1"/>
              <a:t>message</a:t>
            </a:r>
            <a:r>
              <a:rPr lang="nl-BE"/>
              <a:t> passing</a:t>
            </a: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656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Alternatieve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benaderingen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TensorFlow Serving </a:t>
            </a:r>
            <a:r>
              <a:rPr lang="en-US" err="1">
                <a:cs typeface="Calibri"/>
              </a:rPr>
              <a:t>opzetten</a:t>
            </a:r>
            <a:r>
              <a:rPr lang="en-US">
                <a:cs typeface="Calibri"/>
              </a:rPr>
              <a:t> op </a:t>
            </a:r>
            <a:r>
              <a:rPr lang="en-US" err="1">
                <a:cs typeface="Calibri"/>
              </a:rPr>
              <a:t>iedere</a:t>
            </a:r>
            <a:r>
              <a:rPr lang="en-US">
                <a:cs typeface="Calibri"/>
              </a:rPr>
              <a:t> node om TPU </a:t>
            </a:r>
            <a:r>
              <a:rPr lang="en-US" err="1">
                <a:cs typeface="Calibri"/>
              </a:rPr>
              <a:t>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delen</a:t>
            </a:r>
            <a:r>
              <a:rPr lang="en-US">
                <a:cs typeface="Calibri"/>
              </a:rPr>
              <a:t> over </a:t>
            </a:r>
            <a:r>
              <a:rPr lang="en-US" err="1">
                <a:cs typeface="Calibri"/>
              </a:rPr>
              <a:t>netwerk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TPU's </a:t>
            </a:r>
            <a:r>
              <a:rPr lang="en-US" err="1">
                <a:cs typeface="Calibri"/>
              </a:rPr>
              <a:t>gebruiken</a:t>
            </a:r>
            <a:r>
              <a:rPr lang="en-US">
                <a:cs typeface="Calibri"/>
              </a:rPr>
              <a:t> in </a:t>
            </a:r>
            <a:r>
              <a:rPr lang="en-US" err="1">
                <a:cs typeface="Calibri"/>
              </a:rPr>
              <a:t>één</a:t>
            </a:r>
            <a:r>
              <a:rPr lang="en-US">
                <a:cs typeface="Calibri"/>
              </a:rPr>
              <a:t> computer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466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Google Cloud TPU's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beschikbaar</a:t>
            </a:r>
            <a:r>
              <a:rPr lang="en-US">
                <a:ea typeface="Calibri"/>
                <a:cs typeface="Calibri"/>
              </a:rPr>
              <a:t> via </a:t>
            </a:r>
            <a:r>
              <a:rPr lang="en-US" err="1">
                <a:ea typeface="Calibri"/>
                <a:cs typeface="Calibri"/>
              </a:rPr>
              <a:t>gRPC</a:t>
            </a:r>
            <a:r>
              <a:rPr lang="en-US">
                <a:ea typeface="Calibri"/>
                <a:cs typeface="Calibri"/>
              </a:rPr>
              <a:t> interface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Manier </a:t>
            </a:r>
            <a:r>
              <a:rPr lang="en-US" err="1">
                <a:ea typeface="Calibri"/>
                <a:cs typeface="Calibri"/>
              </a:rPr>
              <a:t>vinden</a:t>
            </a:r>
            <a:r>
              <a:rPr lang="en-US">
                <a:ea typeface="Calibri"/>
                <a:cs typeface="Calibri"/>
              </a:rPr>
              <a:t> om TPU's over </a:t>
            </a:r>
            <a:r>
              <a:rPr lang="en-US" err="1">
                <a:ea typeface="Calibri"/>
                <a:cs typeface="Calibri"/>
              </a:rPr>
              <a:t>netwerk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delen</a:t>
            </a:r>
            <a:r>
              <a:rPr lang="en-US">
                <a:ea typeface="Calibri"/>
                <a:cs typeface="Calibri"/>
              </a:rPr>
              <a:t> met master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TensorFlow Serving </a:t>
            </a:r>
            <a:r>
              <a:rPr lang="en-US" err="1">
                <a:ea typeface="Calibri"/>
                <a:cs typeface="Calibri"/>
              </a:rPr>
              <a:t>kan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dit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doen</a:t>
            </a:r>
          </a:p>
          <a:p>
            <a:pPr marL="628650" lvl="1" indent="-171450">
              <a:buFont typeface="Calibri"/>
              <a:buChar char="-"/>
            </a:pPr>
            <a:r>
              <a:rPr lang="en-US" err="1">
                <a:ea typeface="Calibri"/>
                <a:cs typeface="Calibri"/>
              </a:rPr>
              <a:t>Enkele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problemen</a:t>
            </a:r>
          </a:p>
          <a:p>
            <a:pPr marL="1085850" lvl="2" indent="-171450">
              <a:buFont typeface="Calibri"/>
              <a:buChar char="-"/>
            </a:pPr>
            <a:r>
              <a:rPr lang="en-US" err="1">
                <a:ea typeface="Calibri"/>
                <a:cs typeface="Calibri"/>
              </a:rPr>
              <a:t>Niet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voor</a:t>
            </a:r>
            <a:r>
              <a:rPr lang="en-US">
                <a:ea typeface="Calibri"/>
                <a:cs typeface="Calibri"/>
              </a:rPr>
              <a:t> ARM</a:t>
            </a:r>
          </a:p>
          <a:p>
            <a:pPr marL="1085850" lvl="2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Best in Docker, </a:t>
            </a:r>
            <a:r>
              <a:rPr lang="en-US" err="1">
                <a:ea typeface="Calibri"/>
                <a:cs typeface="Calibri"/>
              </a:rPr>
              <a:t>niet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ideaal</a:t>
            </a:r>
            <a:r>
              <a:rPr lang="en-US">
                <a:ea typeface="Calibri"/>
                <a:cs typeface="Calibri"/>
              </a:rPr>
              <a:t> op SBC</a:t>
            </a:r>
          </a:p>
          <a:p>
            <a:pPr marL="1085850" lvl="2" indent="-171450">
              <a:buFont typeface="Calibri"/>
              <a:buChar char="-"/>
            </a:pPr>
            <a:r>
              <a:rPr lang="en-US" err="1">
                <a:ea typeface="Calibri"/>
                <a:cs typeface="Calibri"/>
              </a:rPr>
              <a:t>Experimentele</a:t>
            </a:r>
            <a:r>
              <a:rPr lang="en-US">
                <a:ea typeface="Calibri"/>
                <a:cs typeface="Calibri"/>
              </a:rPr>
              <a:t> code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TensorFlow </a:t>
            </a:r>
            <a:r>
              <a:rPr lang="en-US" err="1">
                <a:ea typeface="Calibri"/>
                <a:cs typeface="Calibri"/>
              </a:rPr>
              <a:t>biedt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ondersteuning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voor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maken</a:t>
            </a:r>
            <a:r>
              <a:rPr lang="en-US">
                <a:ea typeface="Calibri"/>
                <a:cs typeface="Calibri"/>
              </a:rPr>
              <a:t> van cluster met </a:t>
            </a:r>
            <a:r>
              <a:rPr lang="en-US" err="1">
                <a:ea typeface="Calibri"/>
                <a:cs typeface="Calibri"/>
              </a:rPr>
              <a:t>meerdere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gRPC</a:t>
            </a:r>
            <a:r>
              <a:rPr lang="en-US">
                <a:ea typeface="Calibri"/>
                <a:cs typeface="Calibri"/>
              </a:rPr>
              <a:t> TPU's.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2139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/>
              <a:t>Moeilijk meerdere Coral </a:t>
            </a:r>
            <a:r>
              <a:rPr lang="nl-NL" err="1"/>
              <a:t>Dev</a:t>
            </a:r>
            <a:r>
              <a:rPr lang="nl-NL"/>
              <a:t> </a:t>
            </a:r>
            <a:r>
              <a:rPr lang="nl-NL" err="1"/>
              <a:t>Board's</a:t>
            </a:r>
            <a:r>
              <a:rPr lang="nl-NL"/>
              <a:t> als cluster in te stellen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nl-NL"/>
              <a:t>Vrijwel geen software ondersteuning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/>
              <a:t>Kijken naar alternatieven zoals meerdere TPU-modules op één </a:t>
            </a:r>
            <a:r>
              <a:rPr lang="nl-NL" i="1"/>
              <a:t>normale</a:t>
            </a:r>
            <a:r>
              <a:rPr lang="nl-NL"/>
              <a:t> computer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1804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/>
              <a:t>Moeilijk meerdere Coral </a:t>
            </a:r>
            <a:r>
              <a:rPr lang="nl-NL" err="1"/>
              <a:t>Dev</a:t>
            </a:r>
            <a:r>
              <a:rPr lang="nl-NL"/>
              <a:t> </a:t>
            </a:r>
            <a:r>
              <a:rPr lang="nl-NL" err="1"/>
              <a:t>Board's</a:t>
            </a:r>
            <a:r>
              <a:rPr lang="nl-NL"/>
              <a:t> als cluster in te stellen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nl-NL"/>
              <a:t>Vrijwel geen software ondersteuning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/>
              <a:t>Kijken naar alternatieven zoals meerdere TPU-modules op één </a:t>
            </a:r>
            <a:r>
              <a:rPr lang="nl-NL" i="1"/>
              <a:t>normale</a:t>
            </a:r>
            <a:r>
              <a:rPr lang="nl-NL"/>
              <a:t> computer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7435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/>
              <a:t>Moeilijk meerdere Coral </a:t>
            </a:r>
            <a:r>
              <a:rPr lang="nl-NL" err="1"/>
              <a:t>Dev</a:t>
            </a:r>
            <a:r>
              <a:rPr lang="nl-NL"/>
              <a:t> </a:t>
            </a:r>
            <a:r>
              <a:rPr lang="nl-NL" err="1"/>
              <a:t>Board's</a:t>
            </a:r>
            <a:r>
              <a:rPr lang="nl-NL"/>
              <a:t> als cluster in te stellen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nl-NL"/>
              <a:t>Vrijwel geen software ondersteuning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/>
              <a:t>Kijken naar alternatieven zoals meerdere TPU-modules op één </a:t>
            </a:r>
            <a:r>
              <a:rPr lang="nl-NL" i="1"/>
              <a:t>normale</a:t>
            </a:r>
            <a:r>
              <a:rPr lang="nl-NL"/>
              <a:t> computer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00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ASIC = Application-Specific Integrated Circuit</a:t>
            </a:r>
          </a:p>
          <a:p>
            <a:r>
              <a:rPr lang="en-US">
                <a:cs typeface="Calibri"/>
              </a:rPr>
              <a:t>TOPS = </a:t>
            </a:r>
            <a:r>
              <a:rPr lang="en-US" err="1"/>
              <a:t>biljoen</a:t>
            </a:r>
            <a:r>
              <a:rPr lang="en-US"/>
              <a:t> (trillion) </a:t>
            </a:r>
            <a:r>
              <a:rPr lang="en-US" err="1"/>
              <a:t>operaties</a:t>
            </a:r>
            <a:r>
              <a:rPr lang="en-US"/>
              <a:t> per </a:t>
            </a:r>
            <a:r>
              <a:rPr lang="en-US" err="1"/>
              <a:t>seconden</a:t>
            </a:r>
            <a:endParaRPr lang="en-US" err="1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15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ASIC = Application-Specific Integrated Circuit</a:t>
            </a:r>
          </a:p>
          <a:p>
            <a:r>
              <a:rPr lang="en-US">
                <a:cs typeface="Calibri"/>
              </a:rPr>
              <a:t>TOPS = </a:t>
            </a:r>
            <a:r>
              <a:rPr lang="en-US" err="1"/>
              <a:t>biljoen</a:t>
            </a:r>
            <a:r>
              <a:rPr lang="en-US"/>
              <a:t> (trillion) </a:t>
            </a:r>
            <a:r>
              <a:rPr lang="en-US" err="1"/>
              <a:t>operaties</a:t>
            </a:r>
            <a:r>
              <a:rPr lang="en-US"/>
              <a:t> per </a:t>
            </a:r>
            <a:r>
              <a:rPr lang="en-US" err="1"/>
              <a:t>seconden</a:t>
            </a:r>
            <a:endParaRPr lang="en-US" err="1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3342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ASIC = Application-Specific Integrated Circuit</a:t>
            </a:r>
          </a:p>
          <a:p>
            <a:r>
              <a:rPr lang="en-US">
                <a:cs typeface="Calibri"/>
              </a:rPr>
              <a:t>TOPS = </a:t>
            </a:r>
            <a:r>
              <a:rPr lang="en-US" err="1"/>
              <a:t>biljoen</a:t>
            </a:r>
            <a:r>
              <a:rPr lang="en-US"/>
              <a:t> (trillion) </a:t>
            </a:r>
            <a:r>
              <a:rPr lang="en-US" err="1"/>
              <a:t>operaties</a:t>
            </a:r>
            <a:r>
              <a:rPr lang="en-US"/>
              <a:t> per </a:t>
            </a:r>
            <a:r>
              <a:rPr lang="en-US" err="1"/>
              <a:t>seconden</a:t>
            </a:r>
            <a:endParaRPr lang="en-US" err="1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585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i="1" err="1"/>
              <a:t>Lightweight</a:t>
            </a:r>
            <a:r>
              <a:rPr lang="nl-NL" i="1"/>
              <a:t> = omissies uit </a:t>
            </a:r>
            <a:r>
              <a:rPr lang="nl-NL" i="1" err="1"/>
              <a:t>Debian</a:t>
            </a:r>
            <a:r>
              <a:rPr lang="nl-NL" i="1"/>
              <a:t> om het lichter te maken</a:t>
            </a:r>
          </a:p>
          <a:p>
            <a:endParaRPr lang="nl-NL" i="1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1467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i="1">
              <a:cs typeface="Calibri"/>
            </a:endParaRPr>
          </a:p>
          <a:p>
            <a:endParaRPr lang="nl-NL" i="1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847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i="1" dirty="0">
              <a:cs typeface="Calibri"/>
            </a:endParaRPr>
          </a:p>
          <a:p>
            <a:r>
              <a:rPr lang="en-US" i="1" dirty="0">
                <a:cs typeface="Calibri"/>
              </a:rPr>
              <a:t>Model Pipelining </a:t>
            </a:r>
            <a:r>
              <a:rPr lang="en-US" i="1" dirty="0" err="1">
                <a:cs typeface="Calibri"/>
              </a:rPr>
              <a:t>bibliotheek</a:t>
            </a:r>
            <a:r>
              <a:rPr lang="en-US" i="1" dirty="0">
                <a:cs typeface="Calibri"/>
              </a:rPr>
              <a:t>, </a:t>
            </a:r>
            <a:r>
              <a:rPr lang="en-US" i="1" dirty="0" err="1">
                <a:cs typeface="Calibri"/>
              </a:rPr>
              <a:t>intwikkeld</a:t>
            </a:r>
            <a:r>
              <a:rPr lang="en-US" i="1" dirty="0">
                <a:cs typeface="Calibri"/>
              </a:rPr>
              <a:t> door Coral </a:t>
            </a:r>
            <a:r>
              <a:rPr lang="en-US" i="1" dirty="0" err="1">
                <a:cs typeface="Calibri"/>
              </a:rPr>
              <a:t>zelf</a:t>
            </a:r>
            <a:r>
              <a:rPr lang="en-US" i="1" dirty="0">
                <a:cs typeface="Calibri"/>
              </a:rPr>
              <a:t>.</a:t>
            </a:r>
          </a:p>
          <a:p>
            <a:r>
              <a:rPr lang="en-US" i="1" dirty="0">
                <a:cs typeface="Calibri"/>
              </a:rPr>
              <a:t>Om </a:t>
            </a:r>
            <a:r>
              <a:rPr lang="en-US" i="1" dirty="0" err="1">
                <a:cs typeface="Calibri"/>
              </a:rPr>
              <a:t>TensorFlow</a:t>
            </a:r>
            <a:r>
              <a:rPr lang="en-US" i="1" dirty="0">
                <a:cs typeface="Calibri"/>
              </a:rPr>
              <a:t> Lite </a:t>
            </a:r>
            <a:r>
              <a:rPr lang="en-US" i="1" dirty="0" err="1">
                <a:cs typeface="Calibri"/>
              </a:rPr>
              <a:t>modellen</a:t>
            </a:r>
            <a:r>
              <a:rPr lang="en-US" i="1" dirty="0">
                <a:cs typeface="Calibri"/>
              </a:rPr>
              <a:t> op </a:t>
            </a:r>
            <a:r>
              <a:rPr lang="en-US" i="1" dirty="0" err="1">
                <a:cs typeface="Calibri"/>
              </a:rPr>
              <a:t>te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splitsen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en</a:t>
            </a:r>
            <a:r>
              <a:rPr lang="en-US" i="1" dirty="0">
                <a:cs typeface="Calibri"/>
              </a:rPr>
              <a:t> workload </a:t>
            </a:r>
            <a:r>
              <a:rPr lang="en-US" i="1" dirty="0" err="1">
                <a:cs typeface="Calibri"/>
              </a:rPr>
              <a:t>te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verdelen</a:t>
            </a:r>
            <a:r>
              <a:rPr lang="en-US" i="1" dirty="0">
                <a:cs typeface="Calibri"/>
              </a:rPr>
              <a:t> over </a:t>
            </a:r>
            <a:r>
              <a:rPr lang="en-US" i="1" dirty="0" err="1">
                <a:cs typeface="Calibri"/>
              </a:rPr>
              <a:t>meerdere</a:t>
            </a:r>
            <a:r>
              <a:rPr lang="en-US" i="1" dirty="0">
                <a:cs typeface="Calibri"/>
              </a:rPr>
              <a:t> TPU’s, </a:t>
            </a:r>
            <a:r>
              <a:rPr lang="en-US" i="1" dirty="0" err="1">
                <a:cs typeface="Calibri"/>
              </a:rPr>
              <a:t>aangesloten</a:t>
            </a:r>
            <a:r>
              <a:rPr lang="en-US" i="1" dirty="0">
                <a:cs typeface="Calibri"/>
              </a:rPr>
              <a:t> op </a:t>
            </a:r>
            <a:r>
              <a:rPr lang="en-US" i="1" dirty="0" err="1">
                <a:cs typeface="Calibri"/>
              </a:rPr>
              <a:t>éénzelfde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systeem</a:t>
            </a:r>
            <a:r>
              <a:rPr lang="en-US" i="1" dirty="0">
                <a:cs typeface="Calibri"/>
              </a:rPr>
              <a:t>.</a:t>
            </a:r>
          </a:p>
          <a:p>
            <a:r>
              <a:rPr lang="en-US" i="1" dirty="0" err="1">
                <a:cs typeface="Calibri"/>
              </a:rPr>
              <a:t>Eigenlijk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gemaakt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voor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PCIe</a:t>
            </a:r>
            <a:r>
              <a:rPr lang="en-US" i="1" dirty="0">
                <a:cs typeface="Calibri"/>
              </a:rPr>
              <a:t>/m.2 </a:t>
            </a:r>
            <a:r>
              <a:rPr lang="en-US" i="1" dirty="0" err="1">
                <a:cs typeface="Calibri"/>
              </a:rPr>
              <a:t>en</a:t>
            </a:r>
            <a:r>
              <a:rPr lang="en-US" i="1" dirty="0">
                <a:cs typeface="Calibri"/>
              </a:rPr>
              <a:t> USB accelerators.</a:t>
            </a:r>
            <a:endParaRPr lang="nl-NL" i="1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1934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>
                <a:cs typeface="Calibri"/>
              </a:rPr>
              <a:t>Af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kunnen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leiden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uit</a:t>
            </a:r>
            <a:r>
              <a:rPr lang="en-US" i="1" dirty="0">
                <a:cs typeface="Calibri"/>
              </a:rPr>
              <a:t> Mini </a:t>
            </a:r>
            <a:r>
              <a:rPr lang="en-US" i="1" dirty="0" err="1">
                <a:cs typeface="Calibri"/>
              </a:rPr>
              <a:t>PCIe</a:t>
            </a:r>
            <a:r>
              <a:rPr lang="en-US" i="1" dirty="0">
                <a:cs typeface="Calibri"/>
              </a:rPr>
              <a:t> accelerator Get Started </a:t>
            </a:r>
            <a:r>
              <a:rPr lang="en-US" i="1" dirty="0" err="1">
                <a:cs typeface="Calibri"/>
              </a:rPr>
              <a:t>documentatie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wat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er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moet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worden</a:t>
            </a:r>
            <a:r>
              <a:rPr lang="en-US" i="1" dirty="0">
                <a:cs typeface="Calibri"/>
              </a:rPr>
              <a:t> </a:t>
            </a:r>
            <a:r>
              <a:rPr lang="en-US" i="1" dirty="0" err="1">
                <a:cs typeface="Calibri"/>
              </a:rPr>
              <a:t>toegevoegd</a:t>
            </a:r>
            <a:r>
              <a:rPr lang="en-US" i="1" dirty="0">
                <a:cs typeface="Calibri"/>
              </a:rPr>
              <a:t> in </a:t>
            </a:r>
            <a:r>
              <a:rPr lang="en-US" i="1" dirty="0" err="1">
                <a:cs typeface="Calibri"/>
              </a:rPr>
              <a:t>Debian</a:t>
            </a:r>
            <a:endParaRPr lang="nl-NL" i="1" dirty="0">
              <a:cs typeface="Calibri"/>
            </a:endParaRPr>
          </a:p>
          <a:p>
            <a:endParaRPr lang="nl-NL" i="1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4962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i="1">
              <a:cs typeface="Calibri"/>
            </a:endParaRPr>
          </a:p>
          <a:p>
            <a:r>
              <a:rPr lang="nl-NL"/>
              <a:t>MXU = </a:t>
            </a:r>
            <a:r>
              <a:rPr lang="nl-NL" err="1"/>
              <a:t>Multiplexer</a:t>
            </a:r>
            <a:r>
              <a:rPr lang="nl-NL"/>
              <a:t> Unit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94A00-EE26-45B7-A9A8-EC755182357E}" type="slidenum">
              <a:rPr lang="nl-NL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422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6F0AA-37A3-18B2-DB59-F5ECCA0F7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31F23E-2266-FD17-865F-F51F7BF7F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DF25EB-8F6A-596E-F765-F2456B46D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82690D-4B39-4F99-52C5-187EACD1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77450EE-B1D4-F765-65CC-854FD871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31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D0945-A8B8-FB8A-ADBC-E12BEB86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4E07F95-4D6D-E013-DD77-D4EFE8070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7FD784D-0E00-A3AD-7133-590F4396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0E7EC6-408C-4C8E-8C6F-10A3D763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41C036-0D98-68B0-34E1-42A12FE0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15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3AEACCC-6A19-CB4B-747F-E69A815FE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80F5B1F-54A6-BB8D-540B-EF899BF44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9E91B67-A20B-A535-964A-5D566DDD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0167C4-643D-08C4-DDF4-AB2D3C96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A9FA28-7C5A-CC2E-30F6-DA3979E3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77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79896-78C5-A3EB-9CB0-5E70F098D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550E49-C9C7-6F06-434A-47FE98128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1B86AC2-D52B-722A-B46E-3F79D171C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884B2FE-3B5A-9D8B-B0C6-760C3419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67ECA2-8500-185C-0E2E-8E8898AC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61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8FDEF-F610-71AC-B4D0-3F1B6EDF7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ABF361-E324-E09F-0A16-4A9C15D73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F962701-1B9E-17C7-132F-8B9068381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5D7AD1-F9E2-5386-AFD8-8619A4A2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544688-3DFC-CD1F-71B6-0884C48D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17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E5F2E-CA97-0DA4-274A-59CCAD27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FE6EC8-1302-23D7-9EDC-375320C33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98B08F2-87B3-993F-C2E6-39DFBFDDB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B685EB-7EEA-CC93-C81B-31C70119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28EA4A1-F47C-97F1-4E35-AD7DBAC5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245F60-4A11-8531-0158-562460D7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05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59705-A250-F40D-3BFB-96ADDD4C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50F76D-AD41-454C-29EC-FD8E444D7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512FD3E-EA7F-B047-9218-8E9137226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02DE6B9-299F-8233-6AB6-44F8AC2B3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F8C66F2-7E25-2B80-CF8B-9D0ED4000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BCDBB4E-29F8-94AB-9F7D-3C140D00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5C653EE-83FE-77D0-A3C3-B8A410901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AAD8500-032B-35A4-06B6-88ACD8A6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28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54D80-0550-67BF-FC62-02DE5FAF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A088A14-D6DA-22E0-D903-AD82F9B2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7F331E0-BFAF-C045-01EA-6ECF4B2D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AFB7BDF-C1DA-95A8-3FC6-9A962F91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78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C362E4B-1028-723F-01C7-498F5F51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614D0B-30BC-DD02-181C-51FB8DCE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348CE66-7CCE-17BE-748E-4CD62439C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15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26760-E5D8-4EC3-DB60-56E76A5B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D5A53E-C7ED-B179-D306-DFF838876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375F2CB-DE2E-09D7-F081-E1448EE4E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E702DAC-0FE9-BCDD-A9BD-0E16FCEA5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053DEEF-FD18-FA72-AC9A-707ED55B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62FDABC-1376-C211-C47F-82391D0B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16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2324DE-F8CC-DA20-687E-DCAD7E89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21D6CB7-535E-16D0-3A70-292F0A5A1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F66AD82-F5D9-03E1-C439-27C2CE5A2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408113D-DB28-E59F-BB25-A8E62E20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92BEA6-2986-8D18-E785-8B054381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F03F54-6FB1-BF65-172C-3E5F6FA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89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78438CA-75FB-48C7-E88A-47DE851D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71B112-6DDA-691F-9E08-086ACC098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A4D0303-13C5-B28A-241F-B7A470633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E995C-9CFF-4A8A-87B5-6478DE2B6EEE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0F535E-A881-4447-2734-51D660E71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55A9C4F-4970-F3CA-84BA-523792CD5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E2EFF-669D-4253-A762-299847C09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14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53D0EB69-44AC-D5A4-0C65-AAA2BF03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9325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nl-NL" sz="6000">
                <a:latin typeface="Brown Regular"/>
                <a:ea typeface="+mj-lt"/>
                <a:cs typeface="+mj-lt"/>
              </a:rPr>
              <a:t>TPU </a:t>
            </a:r>
            <a:r>
              <a:rPr lang="nl-NL" sz="6000" err="1">
                <a:latin typeface="Brown Regular"/>
                <a:ea typeface="+mj-lt"/>
                <a:cs typeface="+mj-lt"/>
              </a:rPr>
              <a:t>Beowulf</a:t>
            </a:r>
            <a:r>
              <a:rPr lang="nl-NL" sz="6000">
                <a:latin typeface="Brown Regular"/>
                <a:ea typeface="+mj-lt"/>
                <a:cs typeface="+mj-lt"/>
              </a:rPr>
              <a:t> Cluster</a:t>
            </a:r>
            <a:endParaRPr lang="en-US" sz="6000">
              <a:latin typeface="Brown Regular"/>
              <a:ea typeface="+mj-lt"/>
              <a:cs typeface="+mj-lt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5312014-112E-F267-1D24-67605E6D8420}"/>
              </a:ext>
            </a:extLst>
          </p:cNvPr>
          <p:cNvCxnSpPr/>
          <p:nvPr/>
        </p:nvCxnSpPr>
        <p:spPr>
          <a:xfrm>
            <a:off x="2438012" y="2897190"/>
            <a:ext cx="7334791" cy="22966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ndertitel 2">
            <a:extLst>
              <a:ext uri="{FF2B5EF4-FFF2-40B4-BE49-F238E27FC236}">
                <a16:creationId xmlns:a16="http://schemas.microsoft.com/office/drawing/2014/main" id="{64C46721-A052-A7CD-2CB8-1544DB0DF002}"/>
              </a:ext>
            </a:extLst>
          </p:cNvPr>
          <p:cNvSpPr txBox="1">
            <a:spLocks/>
          </p:cNvSpPr>
          <p:nvPr/>
        </p:nvSpPr>
        <p:spPr>
          <a:xfrm>
            <a:off x="1524000" y="3522702"/>
            <a:ext cx="9144000" cy="613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>
                <a:latin typeface="Brown Light"/>
              </a:rPr>
              <a:t>Friends of the TPU</a:t>
            </a:r>
            <a:endParaRPr lang="nl-NL">
              <a:latin typeface="Brown Light"/>
            </a:endParaRPr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DBB57DF1-32AB-9767-6A16-8E03E6D3AD78}"/>
              </a:ext>
            </a:extLst>
          </p:cNvPr>
          <p:cNvSpPr txBox="1">
            <a:spLocks/>
          </p:cNvSpPr>
          <p:nvPr/>
        </p:nvSpPr>
        <p:spPr>
          <a:xfrm>
            <a:off x="1527503" y="4311887"/>
            <a:ext cx="9144000" cy="2182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latin typeface="Brown Regular"/>
              </a:rPr>
              <a:t>Daan Dekoning </a:t>
            </a:r>
            <a:r>
              <a:rPr lang="en-GB" sz="2000" err="1">
                <a:latin typeface="Brown Regular"/>
              </a:rPr>
              <a:t>Krekels</a:t>
            </a:r>
            <a:endParaRPr lang="en-GB" sz="2000">
              <a:latin typeface="Brown Regular"/>
            </a:endParaRPr>
          </a:p>
          <a:p>
            <a:r>
              <a:rPr lang="en-GB" sz="2000">
                <a:latin typeface="Brown Regular"/>
              </a:rPr>
              <a:t>Bavo </a:t>
            </a:r>
            <a:r>
              <a:rPr lang="en-GB" sz="2000" err="1">
                <a:latin typeface="Brown Regular"/>
              </a:rPr>
              <a:t>Debraekeleer</a:t>
            </a:r>
            <a:endParaRPr lang="en-GB" sz="2000">
              <a:latin typeface="Brown Regular"/>
              <a:ea typeface="+mn-lt"/>
              <a:cs typeface="+mn-lt"/>
            </a:endParaRPr>
          </a:p>
          <a:p>
            <a:r>
              <a:rPr lang="en-GB" sz="2000">
                <a:latin typeface="Brown Regular"/>
              </a:rPr>
              <a:t>Jelte </a:t>
            </a:r>
            <a:r>
              <a:rPr lang="en-GB" sz="2000" err="1">
                <a:latin typeface="Brown Regular"/>
              </a:rPr>
              <a:t>Boumans</a:t>
            </a:r>
            <a:endParaRPr lang="en-GB" sz="2000">
              <a:latin typeface="Brown Regular"/>
              <a:cs typeface="Calibri"/>
            </a:endParaRPr>
          </a:p>
          <a:p>
            <a:r>
              <a:rPr lang="en-GB" sz="2000">
                <a:latin typeface="Brown Regular"/>
              </a:rPr>
              <a:t>Jesse </a:t>
            </a:r>
            <a:r>
              <a:rPr lang="en-GB" sz="2000" err="1">
                <a:latin typeface="Brown Regular"/>
              </a:rPr>
              <a:t>Denaux</a:t>
            </a:r>
            <a:endParaRPr lang="en-GB" sz="2000">
              <a:latin typeface="Brown Regular"/>
            </a:endParaRPr>
          </a:p>
          <a:p>
            <a:r>
              <a:rPr lang="en-GB" sz="2000">
                <a:latin typeface="Brown Regular"/>
              </a:rPr>
              <a:t>Tarun Singh</a:t>
            </a:r>
          </a:p>
          <a:p>
            <a:endParaRPr lang="en-GB" sz="2000">
              <a:latin typeface="Brow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35480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>
            <a:extLst>
              <a:ext uri="{FF2B5EF4-FFF2-40B4-BE49-F238E27FC236}">
                <a16:creationId xmlns:a16="http://schemas.microsoft.com/office/drawing/2014/main" id="{D85953E7-AD09-FA00-4A4F-AD88F9CC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265231"/>
            <a:ext cx="9096777" cy="486793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D8440E7-B5CF-AEA4-ADB0-804BAB841FC0}"/>
              </a:ext>
            </a:extLst>
          </p:cNvPr>
          <p:cNvSpPr txBox="1"/>
          <p:nvPr/>
        </p:nvSpPr>
        <p:spPr>
          <a:xfrm>
            <a:off x="2942822" y="5368343"/>
            <a:ext cx="66497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858585"/>
                </a:solidFill>
                <a:latin typeface="Source Sans Pro"/>
              </a:rPr>
              <a:t>Google’s TPUv3 has 8 cores — 4 chips each with 2 cores — with each core having 2 MXUs.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1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CFCD4163-3CA5-BB70-D175-E33DE3782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27" b="172"/>
          <a:stretch/>
        </p:blipFill>
        <p:spPr>
          <a:xfrm>
            <a:off x="3565302" y="330700"/>
            <a:ext cx="8495260" cy="62073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0318D8-59C0-5723-E6D3-571A969C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rgbClr val="FF5E4D"/>
                </a:solidFill>
                <a:latin typeface="Brown Light"/>
                <a:cs typeface="Calibri Light"/>
              </a:rPr>
              <a:t>Baseboard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4B878279-AA2B-0EEA-6284-52C09BB92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>
                <a:latin typeface="Brown Regular"/>
                <a:cs typeface="Calibri"/>
              </a:rPr>
              <a:t>Prototype board</a:t>
            </a:r>
          </a:p>
          <a:p>
            <a:r>
              <a:rPr lang="nl-NL" sz="2400">
                <a:latin typeface="Brown Regular"/>
                <a:cs typeface="Calibri"/>
              </a:rPr>
              <a:t>Connectiviteit</a:t>
            </a:r>
          </a:p>
        </p:txBody>
      </p:sp>
    </p:spTree>
    <p:extLst>
      <p:ext uri="{BB962C8B-B14F-4D97-AF65-F5344CB8AC3E}">
        <p14:creationId xmlns:p14="http://schemas.microsoft.com/office/powerpoint/2010/main" val="39014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>
            <a:extLst>
              <a:ext uri="{FF2B5EF4-FFF2-40B4-BE49-F238E27FC236}">
                <a16:creationId xmlns:a16="http://schemas.microsoft.com/office/drawing/2014/main" id="{ABAF2496-979B-84E9-BBA6-1FBD5EF1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0" y="266328"/>
            <a:ext cx="11715480" cy="4629625"/>
          </a:xfrm>
          <a:prstGeom prst="rect">
            <a:avLst/>
          </a:prstGeom>
        </p:spPr>
      </p:pic>
      <p:pic>
        <p:nvPicPr>
          <p:cNvPr id="6" name="Afbeelding 7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CBA14219-7D61-D134-BE45-E68755D3C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19" b="61093"/>
          <a:stretch/>
        </p:blipFill>
        <p:spPr>
          <a:xfrm>
            <a:off x="581697" y="5369582"/>
            <a:ext cx="11295315" cy="14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>
            <a:extLst>
              <a:ext uri="{FF2B5EF4-FFF2-40B4-BE49-F238E27FC236}">
                <a16:creationId xmlns:a16="http://schemas.microsoft.com/office/drawing/2014/main" id="{6BEB5882-3EC7-1361-6482-6C8BF6A4A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09" y="161277"/>
            <a:ext cx="9032382" cy="64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0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3">
            <a:extLst>
              <a:ext uri="{FF2B5EF4-FFF2-40B4-BE49-F238E27FC236}">
                <a16:creationId xmlns:a16="http://schemas.microsoft.com/office/drawing/2014/main" id="{D627559C-D7FB-13C4-F4C1-A4C9260A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639" y="431723"/>
            <a:ext cx="6681987" cy="57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0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53D0EB69-44AC-D5A4-0C65-AAA2BF03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latin typeface="Brown Regular"/>
                <a:ea typeface="+mj-lt"/>
                <a:cs typeface="+mj-lt"/>
              </a:rPr>
              <a:t>Mendel Linux</a:t>
            </a:r>
            <a:endParaRPr lang="nl-NL">
              <a:latin typeface="Brown Regular"/>
              <a:ea typeface="+mj-lt"/>
              <a:cs typeface="+mj-lt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5312014-112E-F267-1D24-67605E6D8420}"/>
              </a:ext>
            </a:extLst>
          </p:cNvPr>
          <p:cNvCxnSpPr/>
          <p:nvPr/>
        </p:nvCxnSpPr>
        <p:spPr>
          <a:xfrm>
            <a:off x="3777052" y="3984331"/>
            <a:ext cx="4718464" cy="340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462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318D8-59C0-5723-E6D3-571A969C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rgbClr val="FF5E4D"/>
                </a:solidFill>
                <a:latin typeface="Brown Light"/>
                <a:cs typeface="Calibri Light"/>
              </a:rPr>
              <a:t>Wat is Mendel?</a:t>
            </a:r>
            <a:endParaRPr lang="nl-NL">
              <a:solidFill>
                <a:srgbClr val="FF5E4D"/>
              </a:solidFill>
              <a:latin typeface="Brown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6EF308-A11E-44A8-02EA-BBCBC3BC6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nl-NL" sz="2400" i="1" err="1">
                <a:latin typeface="Brown Regular"/>
                <a:ea typeface="+mn-lt"/>
                <a:cs typeface="+mn-lt"/>
              </a:rPr>
              <a:t>Lightweight</a:t>
            </a:r>
            <a:r>
              <a:rPr lang="nl-NL" sz="2400" i="1">
                <a:latin typeface="Brown Regular"/>
                <a:ea typeface="+mn-lt"/>
                <a:cs typeface="+mn-lt"/>
              </a:rPr>
              <a:t> </a:t>
            </a:r>
            <a:r>
              <a:rPr lang="nl-NL" sz="2400" i="1" err="1">
                <a:latin typeface="Brown Regular"/>
                <a:ea typeface="+mn-lt"/>
                <a:cs typeface="+mn-lt"/>
              </a:rPr>
              <a:t>derivative</a:t>
            </a:r>
            <a:r>
              <a:rPr lang="nl-NL" sz="2400" i="1">
                <a:latin typeface="Brown Regular"/>
                <a:ea typeface="+mn-lt"/>
                <a:cs typeface="+mn-lt"/>
              </a:rPr>
              <a:t> </a:t>
            </a:r>
            <a:r>
              <a:rPr lang="nl-NL" sz="2400">
                <a:latin typeface="Brown Regular"/>
                <a:ea typeface="+mn-lt"/>
                <a:cs typeface="+mn-lt"/>
              </a:rPr>
              <a:t>upstream </a:t>
            </a:r>
            <a:r>
              <a:rPr lang="nl-NL" sz="2400" err="1">
                <a:latin typeface="Brown Regular"/>
                <a:ea typeface="+mn-lt"/>
                <a:cs typeface="+mn-lt"/>
              </a:rPr>
              <a:t>Debian</a:t>
            </a:r>
            <a:r>
              <a:rPr lang="nl-NL" sz="2400">
                <a:latin typeface="Brown Regular"/>
                <a:ea typeface="+mn-lt"/>
                <a:cs typeface="+mn-lt"/>
              </a:rPr>
              <a:t> 10 (</a:t>
            </a:r>
            <a:r>
              <a:rPr lang="nl-NL" sz="2400" err="1">
                <a:latin typeface="Brown Regular"/>
                <a:ea typeface="+mn-lt"/>
                <a:cs typeface="+mn-lt"/>
              </a:rPr>
              <a:t>buster</a:t>
            </a:r>
            <a:r>
              <a:rPr lang="nl-NL" sz="2400">
                <a:latin typeface="Brown Regular"/>
                <a:ea typeface="+mn-lt"/>
                <a:cs typeface="+mn-lt"/>
              </a:rPr>
              <a:t>) Linux distributie</a:t>
            </a:r>
            <a:endParaRPr lang="nl-NL"/>
          </a:p>
          <a:p>
            <a:pPr>
              <a:lnSpc>
                <a:spcPct val="150000"/>
              </a:lnSpc>
            </a:pPr>
            <a:r>
              <a:rPr lang="nl-NL" sz="2400" err="1">
                <a:latin typeface="Brown Regular"/>
                <a:cs typeface="Calibri" panose="020F0502020204030204"/>
              </a:rPr>
              <a:t>Voorgeïnstalleerde</a:t>
            </a:r>
            <a:r>
              <a:rPr lang="nl-NL" sz="2400">
                <a:latin typeface="Brown Regular"/>
                <a:cs typeface="Calibri" panose="020F0502020204030204"/>
              </a:rPr>
              <a:t> packages voor ML</a:t>
            </a:r>
            <a:endParaRPr lang="nl-NL" sz="2400">
              <a:ea typeface="+mn-lt"/>
              <a:cs typeface="+mn-lt"/>
            </a:endParaRPr>
          </a:p>
          <a:p>
            <a:pPr lvl="1">
              <a:lnSpc>
                <a:spcPct val="100000"/>
              </a:lnSpc>
            </a:pPr>
            <a:r>
              <a:rPr lang="nl-NL">
                <a:latin typeface="Brown Regular"/>
                <a:cs typeface="Calibri" panose="020F0502020204030204"/>
              </a:rPr>
              <a:t>Python 3.6 - 3.9</a:t>
            </a:r>
            <a:endParaRPr lang="nl-NL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</a:pPr>
            <a:r>
              <a:rPr lang="nl-NL" i="1">
                <a:latin typeface="Brown Regular"/>
                <a:cs typeface="Calibri" panose="020F0502020204030204"/>
              </a:rPr>
              <a:t>python3-pycoral</a:t>
            </a:r>
            <a:endParaRPr lang="nl-NL">
              <a:ea typeface="+mn-lt"/>
              <a:cs typeface="+mn-lt"/>
            </a:endParaRPr>
          </a:p>
          <a:p>
            <a:pPr lvl="1">
              <a:lnSpc>
                <a:spcPct val="100000"/>
              </a:lnSpc>
            </a:pPr>
            <a:r>
              <a:rPr lang="nl-NL" i="1">
                <a:latin typeface="Brown Regular"/>
                <a:cs typeface="Calibri" panose="020F0502020204030204"/>
              </a:rPr>
              <a:t>libedgetpu1-std</a:t>
            </a:r>
            <a:endParaRPr lang="nl-NL">
              <a:ea typeface="+mn-lt"/>
              <a:cs typeface="+mn-lt"/>
            </a:endParaRPr>
          </a:p>
          <a:p>
            <a:pPr lvl="1">
              <a:lnSpc>
                <a:spcPct val="100000"/>
              </a:lnSpc>
            </a:pPr>
            <a:r>
              <a:rPr lang="nl-NL" i="1">
                <a:latin typeface="Brown Regular"/>
                <a:cs typeface="Calibri" panose="020F0502020204030204"/>
              </a:rPr>
              <a:t>python3-edgetpuvision</a:t>
            </a:r>
            <a:endParaRPr lang="nl-NL">
              <a:ea typeface="+mn-lt"/>
              <a:cs typeface="+mn-lt"/>
            </a:endParaRPr>
          </a:p>
          <a:p>
            <a:pPr lvl="1">
              <a:lnSpc>
                <a:spcPct val="100000"/>
              </a:lnSpc>
            </a:pPr>
            <a:r>
              <a:rPr lang="nl-NL" i="1">
                <a:latin typeface="Brown Regular"/>
                <a:cs typeface="Calibri" panose="020F0502020204030204"/>
              </a:rPr>
              <a:t>mendel-</a:t>
            </a:r>
            <a:r>
              <a:rPr lang="nl-NL" i="1" err="1">
                <a:latin typeface="Brown Regular"/>
                <a:cs typeface="Calibri" panose="020F0502020204030204"/>
              </a:rPr>
              <a:t>minimal</a:t>
            </a:r>
            <a:endParaRPr lang="nl-NL" err="1">
              <a:cs typeface="Calibri" panose="020F0502020204030204"/>
            </a:endParaRPr>
          </a:p>
          <a:p>
            <a:pPr lvl="1"/>
            <a:endParaRPr lang="nl-NL">
              <a:latin typeface="Brown Regular"/>
              <a:cs typeface="Calibri" panose="020F0502020204030204"/>
            </a:endParaRPr>
          </a:p>
          <a:p>
            <a:pPr lvl="1">
              <a:lnSpc>
                <a:spcPct val="150000"/>
              </a:lnSpc>
            </a:pPr>
            <a:endParaRPr lang="nl-NL" sz="2000">
              <a:latin typeface="Brown Regular"/>
              <a:cs typeface="Calibri" panose="020F0502020204030204"/>
            </a:endParaRP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2B8F4B94-5370-7240-15E2-32BBEDDC2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07" y="3297349"/>
            <a:ext cx="3603811" cy="28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6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318D8-59C0-5723-E6D3-571A969C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rgbClr val="FF5E4D"/>
                </a:solidFill>
                <a:latin typeface="Brown Light"/>
                <a:cs typeface="Calibri Light"/>
              </a:rPr>
              <a:t>Wat is Mendel?</a:t>
            </a:r>
            <a:endParaRPr lang="nl-NL">
              <a:solidFill>
                <a:srgbClr val="FF5E4D"/>
              </a:solidFill>
              <a:latin typeface="Brown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6EF308-A11E-44A8-02EA-BBCBC3BC6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</a:pPr>
            <a:r>
              <a:rPr lang="nl-NL" sz="2400">
                <a:latin typeface="Brown Regular"/>
                <a:cs typeface="Calibri" panose="020F0502020204030204"/>
              </a:rPr>
              <a:t>Aanpassing voor specifieke hardware </a:t>
            </a:r>
            <a:r>
              <a:rPr lang="nl-NL" sz="2400" err="1">
                <a:latin typeface="Brown Regular"/>
                <a:cs typeface="Calibri" panose="020F0502020204030204"/>
              </a:rPr>
              <a:t>Dev</a:t>
            </a:r>
            <a:r>
              <a:rPr lang="nl-NL" sz="2400">
                <a:latin typeface="Brown Regular"/>
                <a:cs typeface="Calibri" panose="020F0502020204030204"/>
              </a:rPr>
              <a:t> Board:</a:t>
            </a:r>
            <a:endParaRPr lang="en-US" sz="2400">
              <a:ea typeface="+mn-lt"/>
              <a:cs typeface="+mn-lt"/>
            </a:endParaRPr>
          </a:p>
          <a:p>
            <a:pPr marL="971550" lvl="1" indent="-285750">
              <a:lnSpc>
                <a:spcPct val="100000"/>
              </a:lnSpc>
              <a:buFont typeface="Arial"/>
              <a:buChar char="•"/>
            </a:pPr>
            <a:r>
              <a:rPr lang="nl-NL">
                <a:latin typeface="Brown Regular"/>
                <a:cs typeface="Calibri" panose="020F0502020204030204"/>
              </a:rPr>
              <a:t>Device Tree </a:t>
            </a:r>
            <a:r>
              <a:rPr lang="nl-NL" err="1">
                <a:latin typeface="Brown Regular"/>
                <a:cs typeface="Calibri" panose="020F0502020204030204"/>
              </a:rPr>
              <a:t>Overlays</a:t>
            </a:r>
            <a:endParaRPr lang="nl-NL" err="1">
              <a:latin typeface="Brown Regular"/>
              <a:ea typeface="+mn-lt"/>
              <a:cs typeface="+mn-lt"/>
            </a:endParaRPr>
          </a:p>
          <a:p>
            <a:pPr marL="971550" lvl="1" indent="-285750">
              <a:lnSpc>
                <a:spcPct val="100000"/>
              </a:lnSpc>
              <a:buFont typeface="Arial"/>
              <a:buChar char="•"/>
            </a:pPr>
            <a:r>
              <a:rPr lang="nl-NL">
                <a:latin typeface="Brown Regular"/>
                <a:cs typeface="Calibri" panose="020F0502020204030204"/>
              </a:rPr>
              <a:t>Coral "</a:t>
            </a:r>
            <a:r>
              <a:rPr lang="nl-NL" i="1">
                <a:latin typeface="Brown Regular"/>
                <a:cs typeface="Calibri" panose="020F0502020204030204"/>
              </a:rPr>
              <a:t>apex</a:t>
            </a:r>
            <a:r>
              <a:rPr lang="nl-NL">
                <a:latin typeface="Brown Regular"/>
                <a:cs typeface="Calibri" panose="020F0502020204030204"/>
              </a:rPr>
              <a:t>" </a:t>
            </a:r>
            <a:r>
              <a:rPr lang="nl-NL" err="1">
                <a:latin typeface="Brown Regular"/>
                <a:cs typeface="Calibri" panose="020F0502020204030204"/>
              </a:rPr>
              <a:t>PCIe</a:t>
            </a:r>
            <a:r>
              <a:rPr lang="nl-NL">
                <a:latin typeface="Brown Regular"/>
                <a:cs typeface="Calibri" panose="020F0502020204030204"/>
              </a:rPr>
              <a:t> driver</a:t>
            </a:r>
            <a:endParaRPr lang="nl-NL">
              <a:latin typeface="Brown Regular"/>
              <a:ea typeface="+mn-lt"/>
              <a:cs typeface="+mn-lt"/>
            </a:endParaRPr>
          </a:p>
          <a:p>
            <a:pPr marL="971550" lvl="1" indent="-285750">
              <a:lnSpc>
                <a:spcPct val="100000"/>
              </a:lnSpc>
              <a:buFont typeface="Arial"/>
              <a:buChar char="•"/>
            </a:pPr>
            <a:r>
              <a:rPr lang="nl-NL" err="1">
                <a:latin typeface="Brown Regular"/>
                <a:cs typeface="Calibri" panose="020F0502020204030204"/>
              </a:rPr>
              <a:t>Edge</a:t>
            </a:r>
            <a:r>
              <a:rPr lang="nl-NL">
                <a:latin typeface="Brown Regular"/>
                <a:cs typeface="Calibri" panose="020F0502020204030204"/>
              </a:rPr>
              <a:t> TPU </a:t>
            </a:r>
            <a:r>
              <a:rPr lang="nl-NL" err="1">
                <a:latin typeface="Brown Regular"/>
                <a:cs typeface="Calibri" panose="020F0502020204030204"/>
              </a:rPr>
              <a:t>runtime</a:t>
            </a:r>
            <a:endParaRPr lang="nl-NL">
              <a:latin typeface="Brown Regular"/>
              <a:ea typeface="+mn-lt"/>
              <a:cs typeface="+mn-lt"/>
            </a:endParaRPr>
          </a:p>
          <a:p>
            <a:pPr marL="971550" lvl="1" indent="-285750">
              <a:lnSpc>
                <a:spcPct val="100000"/>
              </a:lnSpc>
              <a:buFont typeface="Arial"/>
              <a:buChar char="•"/>
            </a:pPr>
            <a:r>
              <a:rPr lang="nl-NL" err="1">
                <a:latin typeface="Brown Regular"/>
                <a:cs typeface="Calibri" panose="020F0502020204030204"/>
              </a:rPr>
              <a:t>PyCoral</a:t>
            </a:r>
            <a:r>
              <a:rPr lang="nl-NL">
                <a:latin typeface="Brown Regular"/>
                <a:cs typeface="Calibri" panose="020F0502020204030204"/>
              </a:rPr>
              <a:t> </a:t>
            </a:r>
            <a:r>
              <a:rPr lang="nl-NL" err="1">
                <a:latin typeface="Brown Regular"/>
                <a:cs typeface="Calibri" panose="020F0502020204030204"/>
              </a:rPr>
              <a:t>library</a:t>
            </a:r>
            <a:endParaRPr lang="nl-NL">
              <a:latin typeface="Brown Regular"/>
              <a:ea typeface="+mn-lt"/>
              <a:cs typeface="+mn-lt"/>
            </a:endParaRPr>
          </a:p>
          <a:p>
            <a:pPr marL="971550" lvl="1" indent="-285750">
              <a:lnSpc>
                <a:spcPct val="100000"/>
              </a:lnSpc>
              <a:buFont typeface="Arial,Sans-Serif"/>
              <a:buChar char="•"/>
            </a:pPr>
            <a:r>
              <a:rPr lang="nl-NL" err="1">
                <a:latin typeface="Brown Regular"/>
                <a:ea typeface="+mn-lt"/>
                <a:cs typeface="+mn-lt"/>
              </a:rPr>
              <a:t>Defconfig</a:t>
            </a:r>
            <a:r>
              <a:rPr lang="nl-NL">
                <a:latin typeface="Brown Regular"/>
                <a:ea typeface="+mn-lt"/>
                <a:cs typeface="+mn-lt"/>
              </a:rPr>
              <a:t>:</a:t>
            </a:r>
            <a:endParaRPr lang="nl-NL">
              <a:ea typeface="+mn-lt"/>
              <a:cs typeface="+mn-lt"/>
            </a:endParaRPr>
          </a:p>
          <a:p>
            <a:pPr marL="1428750" lvl="2" indent="-285750">
              <a:lnSpc>
                <a:spcPct val="100000"/>
              </a:lnSpc>
              <a:buFont typeface="Arial,Sans-Serif"/>
              <a:buChar char="•"/>
            </a:pPr>
            <a:r>
              <a:rPr lang="nl-NL" sz="2400" err="1">
                <a:latin typeface="Brown Regular"/>
                <a:ea typeface="+mn-lt"/>
                <a:cs typeface="+mn-lt"/>
              </a:rPr>
              <a:t>Include</a:t>
            </a:r>
            <a:r>
              <a:rPr lang="nl-NL" sz="2400">
                <a:latin typeface="Brown Regular"/>
                <a:ea typeface="+mn-lt"/>
                <a:cs typeface="+mn-lt"/>
              </a:rPr>
              <a:t> USB FTDI driver</a:t>
            </a:r>
            <a:endParaRPr lang="en-US" sz="2400">
              <a:ea typeface="+mn-lt"/>
              <a:cs typeface="+mn-lt"/>
            </a:endParaRPr>
          </a:p>
          <a:p>
            <a:pPr marL="1428750" lvl="2" indent="-285750">
              <a:lnSpc>
                <a:spcPct val="100000"/>
              </a:lnSpc>
              <a:buFont typeface="Arial,Sans-Serif"/>
              <a:buChar char="•"/>
            </a:pPr>
            <a:r>
              <a:rPr lang="nl-NL" sz="2400" err="1">
                <a:latin typeface="Brown Regular"/>
                <a:ea typeface="+mn-lt"/>
                <a:cs typeface="+mn-lt"/>
              </a:rPr>
              <a:t>Add</a:t>
            </a:r>
            <a:r>
              <a:rPr lang="nl-NL" sz="2400">
                <a:latin typeface="Brown Regular"/>
                <a:ea typeface="+mn-lt"/>
                <a:cs typeface="+mn-lt"/>
              </a:rPr>
              <a:t> micro k8s / k3s </a:t>
            </a:r>
            <a:r>
              <a:rPr lang="nl-NL" sz="2400" err="1">
                <a:latin typeface="Brown Regular"/>
                <a:ea typeface="+mn-lt"/>
                <a:cs typeface="+mn-lt"/>
              </a:rPr>
              <a:t>deps</a:t>
            </a:r>
            <a:endParaRPr lang="nl-NL" sz="2400" err="1">
              <a:ea typeface="+mn-lt"/>
              <a:cs typeface="+mn-lt"/>
            </a:endParaRPr>
          </a:p>
          <a:p>
            <a:pPr lvl="1" indent="0">
              <a:lnSpc>
                <a:spcPct val="100000"/>
              </a:lnSpc>
              <a:buNone/>
            </a:pPr>
            <a:endParaRPr lang="nl-NL">
              <a:latin typeface="Brown Regular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endParaRPr lang="nl-NL">
              <a:latin typeface="Brown Regular"/>
              <a:cs typeface="Calibri" panose="020F0502020204030204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2A5613C-83A0-DA55-1770-6FEACE2B8A81}"/>
              </a:ext>
            </a:extLst>
          </p:cNvPr>
          <p:cNvSpPr txBox="1"/>
          <p:nvPr/>
        </p:nvSpPr>
        <p:spPr>
          <a:xfrm>
            <a:off x="5226422" y="2465296"/>
            <a:ext cx="7117976" cy="2131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71550" lvl="1" indent="-285750">
              <a:spcBef>
                <a:spcPts val="500"/>
              </a:spcBef>
              <a:buFont typeface="Arial"/>
              <a:buChar char="•"/>
            </a:pPr>
            <a:r>
              <a:rPr lang="nl-NL" sz="2400">
                <a:latin typeface="Brown Regular"/>
                <a:cs typeface="Calibri" panose="020F0502020204030204"/>
              </a:rPr>
              <a:t>i2s:</a:t>
            </a:r>
            <a:endParaRPr lang="nl-NL"/>
          </a:p>
          <a:p>
            <a:pPr marL="1428750" lvl="2" indent="-285750">
              <a:spcBef>
                <a:spcPts val="500"/>
              </a:spcBef>
              <a:buFont typeface="Arial"/>
              <a:buChar char="•"/>
            </a:pPr>
            <a:r>
              <a:rPr lang="nl-NL" sz="2400" err="1">
                <a:latin typeface="Brown Regular"/>
                <a:cs typeface="Calibri" panose="020F0502020204030204"/>
              </a:rPr>
              <a:t>Enable</a:t>
            </a:r>
            <a:r>
              <a:rPr lang="nl-NL" sz="2400">
                <a:latin typeface="Brown Regular"/>
                <a:cs typeface="Calibri" panose="020F0502020204030204"/>
              </a:rPr>
              <a:t> I2S output on 40-pin header​</a:t>
            </a:r>
            <a:endParaRPr lang="nl-NL">
              <a:cs typeface="Calibri" panose="020F0502020204030204"/>
            </a:endParaRPr>
          </a:p>
          <a:p>
            <a:pPr marL="971550" lvl="1" indent="-285750">
              <a:spcBef>
                <a:spcPts val="500"/>
              </a:spcBef>
              <a:buFont typeface="Arial"/>
              <a:buChar char="•"/>
            </a:pPr>
            <a:r>
              <a:rPr lang="nl-NL" sz="2400">
                <a:latin typeface="Brown Regular"/>
                <a:cs typeface="Calibri" panose="020F0502020204030204"/>
              </a:rPr>
              <a:t>rt5645:</a:t>
            </a:r>
          </a:p>
          <a:p>
            <a:pPr marL="1428750" lvl="2" indent="-285750">
              <a:spcBef>
                <a:spcPts val="500"/>
              </a:spcBef>
              <a:buFont typeface="Arial"/>
              <a:buChar char="•"/>
            </a:pPr>
            <a:r>
              <a:rPr lang="nl-NL" sz="2400" err="1">
                <a:latin typeface="Brown Regular"/>
                <a:cs typeface="Calibri" panose="020F0502020204030204"/>
              </a:rPr>
              <a:t>Add</a:t>
            </a:r>
            <a:r>
              <a:rPr lang="nl-NL" sz="2400">
                <a:latin typeface="Brown Regular"/>
                <a:cs typeface="Calibri" panose="020F0502020204030204"/>
              </a:rPr>
              <a:t> a </a:t>
            </a:r>
            <a:r>
              <a:rPr lang="nl-NL" sz="2400" err="1">
                <a:latin typeface="Brown Regular"/>
                <a:cs typeface="Calibri" panose="020F0502020204030204"/>
              </a:rPr>
              <a:t>sysfs-based</a:t>
            </a:r>
            <a:r>
              <a:rPr lang="nl-NL" sz="2400">
                <a:latin typeface="Brown Regular"/>
                <a:cs typeface="Calibri" panose="020F0502020204030204"/>
              </a:rPr>
              <a:t> </a:t>
            </a:r>
            <a:r>
              <a:rPr lang="nl-NL" sz="2400" err="1">
                <a:latin typeface="Brown Regular"/>
                <a:cs typeface="Calibri" panose="020F0502020204030204"/>
              </a:rPr>
              <a:t>override</a:t>
            </a:r>
            <a:br>
              <a:rPr lang="nl-NL" sz="2400">
                <a:latin typeface="Brown Regular"/>
                <a:cs typeface="Calibri" panose="020F0502020204030204"/>
              </a:rPr>
            </a:br>
            <a:r>
              <a:rPr lang="nl-NL" sz="2400" err="1">
                <a:latin typeface="Brown Regular"/>
                <a:cs typeface="Calibri" panose="020F0502020204030204"/>
              </a:rPr>
              <a:t>for</a:t>
            </a:r>
            <a:r>
              <a:rPr lang="nl-NL" sz="2400">
                <a:latin typeface="Brown Regular"/>
                <a:cs typeface="Calibri" panose="020F0502020204030204"/>
              </a:rPr>
              <a:t> </a:t>
            </a:r>
            <a:r>
              <a:rPr lang="nl-NL" sz="2400" err="1">
                <a:latin typeface="Brown Regular"/>
                <a:cs typeface="Calibri" panose="020F0502020204030204"/>
              </a:rPr>
              <a:t>hp-detect</a:t>
            </a:r>
            <a:endParaRPr lang="nl-NL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24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318D8-59C0-5723-E6D3-571A969C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rgbClr val="FF5E4D"/>
                </a:solidFill>
                <a:latin typeface="Brown Light"/>
                <a:cs typeface="Calibri Light"/>
              </a:rPr>
              <a:t>Model Pipelining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6EF308-A11E-44A8-02EA-BBCBC3BC6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nl-NL" sz="2400" err="1">
                <a:latin typeface="Brown Regular"/>
                <a:ea typeface="+mn-lt"/>
                <a:cs typeface="+mn-lt"/>
              </a:rPr>
              <a:t>Detecteerd</a:t>
            </a:r>
            <a:r>
              <a:rPr lang="nl-NL" sz="2400">
                <a:latin typeface="Brown Regular"/>
                <a:ea typeface="+mn-lt"/>
                <a:cs typeface="+mn-lt"/>
              </a:rPr>
              <a:t> PCI of USB </a:t>
            </a:r>
            <a:r>
              <a:rPr lang="nl-NL" sz="2400" err="1">
                <a:latin typeface="Brown Regular"/>
                <a:ea typeface="+mn-lt"/>
                <a:cs typeface="+mn-lt"/>
              </a:rPr>
              <a:t>peripherals</a:t>
            </a:r>
            <a:endParaRPr lang="nl-NL" sz="2400">
              <a:latin typeface="Brown Regular"/>
              <a:cs typeface="Calibri" panose="020F0502020204030204"/>
            </a:endParaRPr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82A4DDCB-7FEF-0361-F70B-736A106F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433" y="608201"/>
            <a:ext cx="4266559" cy="5489840"/>
          </a:xfrm>
          <a:prstGeom prst="rect">
            <a:avLst/>
          </a:prstGeom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E4BB73D1-73D3-67A0-8C26-5A665A64B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335" y="2870900"/>
            <a:ext cx="5605501" cy="765296"/>
          </a:xfrm>
          <a:prstGeom prst="rect">
            <a:avLst/>
          </a:prstGeom>
        </p:spPr>
      </p:pic>
      <p:pic>
        <p:nvPicPr>
          <p:cNvPr id="8" name="Afbeelding 8" descr="Afbeelding met binnen&#10;&#10;Automatisch gegenereerde beschrijving">
            <a:extLst>
              <a:ext uri="{FF2B5EF4-FFF2-40B4-BE49-F238E27FC236}">
                <a16:creationId xmlns:a16="http://schemas.microsoft.com/office/drawing/2014/main" id="{F24A1F5F-80CF-4044-7999-3B24B554B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-266" r="10510" b="-299"/>
          <a:stretch/>
        </p:blipFill>
        <p:spPr>
          <a:xfrm>
            <a:off x="4022591" y="4128327"/>
            <a:ext cx="3051790" cy="1939427"/>
          </a:xfrm>
          <a:prstGeom prst="rect">
            <a:avLst/>
          </a:prstGeom>
        </p:spPr>
      </p:pic>
      <p:pic>
        <p:nvPicPr>
          <p:cNvPr id="10" name="Afbeelding 10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72C4FEC3-0035-BE37-4ADE-992D3FA771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52" r="19330" b="-457"/>
          <a:stretch/>
        </p:blipFill>
        <p:spPr>
          <a:xfrm>
            <a:off x="1475335" y="4128327"/>
            <a:ext cx="2136169" cy="19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2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A0A6FFC7-BC7A-05D0-DFE8-8C3BEFA6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2" y="446315"/>
            <a:ext cx="4713514" cy="314597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0318D8-59C0-5723-E6D3-571A969C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rgbClr val="FF5E4D"/>
                </a:solidFill>
                <a:latin typeface="Brown Light"/>
                <a:cs typeface="Calibri Light"/>
              </a:rPr>
              <a:t>TPU Detectie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6EF308-A11E-44A8-02EA-BBCBC3BC6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nl-NL" sz="2400" i="1" err="1">
                <a:ea typeface="+mn-lt"/>
                <a:cs typeface="+mn-lt"/>
              </a:rPr>
              <a:t>lspci</a:t>
            </a:r>
            <a:r>
              <a:rPr lang="nl-NL" sz="2400" i="1">
                <a:ea typeface="+mn-lt"/>
                <a:cs typeface="+mn-lt"/>
              </a:rPr>
              <a:t> -</a:t>
            </a:r>
            <a:r>
              <a:rPr lang="nl-NL" sz="2400" i="1" err="1">
                <a:ea typeface="+mn-lt"/>
                <a:cs typeface="+mn-lt"/>
              </a:rPr>
              <a:t>nn</a:t>
            </a:r>
            <a:r>
              <a:rPr lang="nl-NL" sz="2400" i="1">
                <a:ea typeface="+mn-lt"/>
                <a:cs typeface="+mn-lt"/>
              </a:rPr>
              <a:t> | grep 089a</a:t>
            </a:r>
            <a:endParaRPr lang="nl-NL" sz="2400">
              <a:latin typeface="Brown Regular"/>
              <a:ea typeface="+mn-lt"/>
              <a:cs typeface="+mn-lt"/>
            </a:endParaRPr>
          </a:p>
          <a:p>
            <a:pPr marL="800100" lvl="1" indent="-285750">
              <a:lnSpc>
                <a:spcPct val="100000"/>
              </a:lnSpc>
            </a:pPr>
            <a:r>
              <a:rPr lang="nl-NL">
                <a:ea typeface="+mn-lt"/>
                <a:cs typeface="+mn-lt"/>
              </a:rPr>
              <a:t>0001:01:00.0 System </a:t>
            </a:r>
            <a:r>
              <a:rPr lang="nl-NL" err="1">
                <a:ea typeface="+mn-lt"/>
                <a:cs typeface="+mn-lt"/>
              </a:rPr>
              <a:t>peripheral</a:t>
            </a:r>
            <a:r>
              <a:rPr lang="nl-NL">
                <a:ea typeface="+mn-lt"/>
                <a:cs typeface="+mn-lt"/>
              </a:rPr>
              <a:t> [0880]:</a:t>
            </a:r>
            <a:br>
              <a:rPr lang="nl-NL">
                <a:ea typeface="+mn-lt"/>
                <a:cs typeface="+mn-lt"/>
              </a:rPr>
            </a:br>
            <a:r>
              <a:rPr lang="nl-NL">
                <a:ea typeface="+mn-lt"/>
                <a:cs typeface="+mn-lt"/>
              </a:rPr>
              <a:t>Global </a:t>
            </a:r>
            <a:r>
              <a:rPr lang="nl-NL" err="1">
                <a:ea typeface="+mn-lt"/>
                <a:cs typeface="+mn-lt"/>
              </a:rPr>
              <a:t>Unichip</a:t>
            </a:r>
            <a:r>
              <a:rPr lang="nl-NL">
                <a:ea typeface="+mn-lt"/>
                <a:cs typeface="+mn-lt"/>
              </a:rPr>
              <a:t> Corp. Coral </a:t>
            </a:r>
            <a:r>
              <a:rPr lang="nl-NL" err="1">
                <a:ea typeface="+mn-lt"/>
                <a:cs typeface="+mn-lt"/>
              </a:rPr>
              <a:t>Edge</a:t>
            </a:r>
            <a:r>
              <a:rPr lang="nl-NL">
                <a:ea typeface="+mn-lt"/>
                <a:cs typeface="+mn-lt"/>
              </a:rPr>
              <a:t> TPU [1ac1:089a]</a:t>
            </a:r>
          </a:p>
          <a:p>
            <a:pPr>
              <a:lnSpc>
                <a:spcPct val="150000"/>
              </a:lnSpc>
            </a:pPr>
            <a:r>
              <a:rPr lang="nl-NL" sz="2400" i="1">
                <a:latin typeface="Calibri"/>
                <a:cs typeface="Calibri" panose="020F0502020204030204"/>
              </a:rPr>
              <a:t>/</a:t>
            </a:r>
            <a:r>
              <a:rPr lang="nl-NL" sz="2400" i="1" err="1">
                <a:latin typeface="Calibri"/>
                <a:cs typeface="Calibri" panose="020F0502020204030204"/>
              </a:rPr>
              <a:t>sys</a:t>
            </a:r>
            <a:r>
              <a:rPr lang="nl-NL" sz="2400" i="1">
                <a:latin typeface="Calibri"/>
                <a:cs typeface="Calibri" panose="020F0502020204030204"/>
              </a:rPr>
              <a:t>/bus/</a:t>
            </a:r>
            <a:r>
              <a:rPr lang="nl-NL" sz="2400" i="1" err="1">
                <a:latin typeface="Calibri"/>
                <a:cs typeface="Calibri" panose="020F0502020204030204"/>
              </a:rPr>
              <a:t>pci</a:t>
            </a:r>
            <a:r>
              <a:rPr lang="nl-NL" sz="2400" i="1">
                <a:latin typeface="Calibri"/>
                <a:cs typeface="Calibri" panose="020F0502020204030204"/>
              </a:rPr>
              <a:t>/</a:t>
            </a:r>
            <a:r>
              <a:rPr lang="nl-NL" sz="2400" i="1" err="1">
                <a:latin typeface="Calibri"/>
                <a:cs typeface="Calibri" panose="020F0502020204030204"/>
              </a:rPr>
              <a:t>devices</a:t>
            </a:r>
            <a:r>
              <a:rPr lang="nl-NL" sz="2400" i="1">
                <a:latin typeface="Calibri"/>
                <a:cs typeface="Calibri" panose="020F0502020204030204"/>
              </a:rPr>
              <a:t>/0001:01:00.0</a:t>
            </a:r>
          </a:p>
          <a:p>
            <a:pPr>
              <a:lnSpc>
                <a:spcPct val="150000"/>
              </a:lnSpc>
            </a:pPr>
            <a:r>
              <a:rPr lang="nl-NL" sz="2400" i="1">
                <a:latin typeface="Calibri"/>
                <a:cs typeface="Calibri" panose="020F0502020204030204"/>
              </a:rPr>
              <a:t>/</a:t>
            </a:r>
            <a:r>
              <a:rPr lang="nl-NL" sz="2400" i="1" err="1">
                <a:latin typeface="Calibri"/>
                <a:cs typeface="Calibri" panose="020F0502020204030204"/>
              </a:rPr>
              <a:t>proc</a:t>
            </a:r>
            <a:r>
              <a:rPr lang="nl-NL" sz="2400" i="1">
                <a:latin typeface="Calibri"/>
                <a:cs typeface="Calibri" panose="020F0502020204030204"/>
              </a:rPr>
              <a:t>/bus/</a:t>
            </a:r>
            <a:r>
              <a:rPr lang="nl-NL" sz="2400" i="1" err="1">
                <a:latin typeface="Calibri"/>
                <a:cs typeface="Calibri" panose="020F0502020204030204"/>
              </a:rPr>
              <a:t>pci</a:t>
            </a:r>
            <a:r>
              <a:rPr lang="nl-NL" sz="2400" i="1">
                <a:latin typeface="Calibri"/>
                <a:cs typeface="Calibri" panose="020F0502020204030204"/>
              </a:rPr>
              <a:t>/</a:t>
            </a:r>
            <a:r>
              <a:rPr lang="nl-NL" sz="2400" i="1" err="1">
                <a:latin typeface="Calibri"/>
                <a:cs typeface="Calibri" panose="020F0502020204030204"/>
              </a:rPr>
              <a:t>devices</a:t>
            </a:r>
          </a:p>
          <a:p>
            <a:pPr lvl="1">
              <a:lnSpc>
                <a:spcPct val="100000"/>
              </a:lnSpc>
            </a:pPr>
            <a:r>
              <a:rPr lang="nl-NL">
                <a:ea typeface="+mn-lt"/>
                <a:cs typeface="+mn-lt"/>
              </a:rPr>
              <a:t>0100 1ac1089a 1eb 2020000c 0 2010000c 0 0 0 0 4000 0 100000 0 0 0 0 apex</a:t>
            </a:r>
            <a:endParaRPr lang="nl-NL">
              <a:latin typeface="Calibri"/>
              <a:cs typeface="Calibri" panose="020F0502020204030204"/>
            </a:endParaRPr>
          </a:p>
          <a:p>
            <a:pPr marL="342900" indent="-342900">
              <a:lnSpc>
                <a:spcPct val="100000"/>
              </a:lnSpc>
            </a:pPr>
            <a:endParaRPr lang="nl-NL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0139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FF5E4D"/>
                </a:solidFill>
                <a:latin typeface="Brown Light"/>
                <a:cs typeface="Calibri Light"/>
              </a:rPr>
              <a:t>Inhoudstabel</a:t>
            </a:r>
            <a:endParaRPr lang="en-GB">
              <a:solidFill>
                <a:srgbClr val="FF5E4D"/>
              </a:solidFill>
              <a:latin typeface="Brown Light"/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B57067-5841-D990-FF61-1DD72AE22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715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err="1">
                <a:latin typeface="Brown Regular"/>
                <a:ea typeface="+mn-lt"/>
                <a:cs typeface="+mn-lt"/>
              </a:rPr>
              <a:t>Doelstelling</a:t>
            </a:r>
            <a:endParaRPr lang="en-GB" sz="2600" err="1">
              <a:latin typeface="Brown Regular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600">
                <a:latin typeface="Brown Regular"/>
                <a:ea typeface="+mn-lt"/>
                <a:cs typeface="+mn-lt"/>
              </a:rPr>
              <a:t>Coral Dev Board</a:t>
            </a:r>
          </a:p>
          <a:p>
            <a:pPr>
              <a:lnSpc>
                <a:spcPct val="100000"/>
              </a:lnSpc>
            </a:pPr>
            <a:r>
              <a:rPr lang="en-GB" sz="2600">
                <a:latin typeface="Brown Regular"/>
                <a:ea typeface="+mn-lt"/>
                <a:cs typeface="+mn-lt"/>
              </a:rPr>
              <a:t>Mendel Linux</a:t>
            </a:r>
          </a:p>
          <a:p>
            <a:pPr>
              <a:lnSpc>
                <a:spcPct val="100000"/>
              </a:lnSpc>
            </a:pPr>
            <a:r>
              <a:rPr lang="en-GB" sz="2600">
                <a:latin typeface="Brown Regular"/>
                <a:ea typeface="+mn-lt"/>
                <a:cs typeface="+mn-lt"/>
              </a:rPr>
              <a:t>TensorFlow (Lite) model</a:t>
            </a:r>
          </a:p>
          <a:p>
            <a:pPr>
              <a:lnSpc>
                <a:spcPct val="100000"/>
              </a:lnSpc>
            </a:pPr>
            <a:r>
              <a:rPr lang="en-GB" sz="2600" err="1">
                <a:latin typeface="Brown Regular"/>
                <a:ea typeface="+mn-lt"/>
                <a:cs typeface="+mn-lt"/>
              </a:rPr>
              <a:t>Aanpak</a:t>
            </a:r>
            <a:r>
              <a:rPr lang="en-GB" sz="2600">
                <a:latin typeface="Brown Regular"/>
                <a:ea typeface="+mn-lt"/>
                <a:cs typeface="+mn-lt"/>
              </a:rPr>
              <a:t> Cluster</a:t>
            </a:r>
          </a:p>
          <a:p>
            <a:pPr>
              <a:lnSpc>
                <a:spcPct val="100000"/>
              </a:lnSpc>
            </a:pPr>
            <a:r>
              <a:rPr lang="en-GB" sz="2600" err="1">
                <a:latin typeface="Brown Regular"/>
                <a:ea typeface="+mn-lt"/>
                <a:cs typeface="+mn-lt"/>
              </a:rPr>
              <a:t>Behuizing</a:t>
            </a:r>
          </a:p>
          <a:p>
            <a:pPr>
              <a:lnSpc>
                <a:spcPct val="100000"/>
              </a:lnSpc>
            </a:pPr>
            <a:r>
              <a:rPr lang="en-GB" sz="2600" err="1">
                <a:latin typeface="Brown Regular"/>
                <a:ea typeface="+mn-lt"/>
                <a:cs typeface="+mn-lt"/>
              </a:rPr>
              <a:t>Alternatieven</a:t>
            </a:r>
          </a:p>
          <a:p>
            <a:pPr>
              <a:lnSpc>
                <a:spcPct val="100000"/>
              </a:lnSpc>
            </a:pPr>
            <a:r>
              <a:rPr lang="en-GB" sz="2600" err="1">
                <a:latin typeface="Brown Regular"/>
                <a:ea typeface="+mn-lt"/>
                <a:cs typeface="+mn-lt"/>
              </a:rPr>
              <a:t>Conclusie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425ABCA2-3AD5-8443-1853-BB2CEB2CD942}"/>
              </a:ext>
            </a:extLst>
          </p:cNvPr>
          <p:cNvSpPr txBox="1">
            <a:spLocks/>
          </p:cNvSpPr>
          <p:nvPr/>
        </p:nvSpPr>
        <p:spPr>
          <a:xfrm>
            <a:off x="5788378" y="1822803"/>
            <a:ext cx="302260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600" i="1">
                <a:solidFill>
                  <a:schemeClr val="tx1">
                    <a:lumMod val="50000"/>
                    <a:lumOff val="50000"/>
                  </a:schemeClr>
                </a:solidFill>
                <a:latin typeface="Brown Light"/>
                <a:ea typeface="+mn-lt"/>
                <a:cs typeface="+mn-lt"/>
              </a:rPr>
              <a:t>Tarun</a:t>
            </a:r>
            <a:endParaRPr lang="nl-NL" i="1">
              <a:solidFill>
                <a:schemeClr val="tx1">
                  <a:lumMod val="50000"/>
                  <a:lumOff val="50000"/>
                </a:schemeClr>
              </a:solidFill>
              <a:latin typeface="Brown Light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600" i="1">
                <a:solidFill>
                  <a:schemeClr val="tx1">
                    <a:lumMod val="50000"/>
                    <a:lumOff val="50000"/>
                  </a:schemeClr>
                </a:solidFill>
                <a:latin typeface="Brown Light"/>
                <a:ea typeface="+mn-lt"/>
                <a:cs typeface="+mn-lt"/>
              </a:rPr>
              <a:t>Bavo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600" i="1">
                <a:solidFill>
                  <a:schemeClr val="tx1">
                    <a:lumMod val="50000"/>
                    <a:lumOff val="50000"/>
                  </a:schemeClr>
                </a:solidFill>
                <a:latin typeface="Brown Light"/>
                <a:ea typeface="+mn-lt"/>
                <a:cs typeface="+mn-lt"/>
              </a:rPr>
              <a:t>Bavo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600" i="1">
                <a:solidFill>
                  <a:schemeClr val="tx1">
                    <a:lumMod val="50000"/>
                    <a:lumOff val="50000"/>
                  </a:schemeClr>
                </a:solidFill>
                <a:latin typeface="Brown Light"/>
                <a:ea typeface="+mn-lt"/>
                <a:cs typeface="+mn-lt"/>
              </a:rPr>
              <a:t>Tarun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600" i="1">
                <a:solidFill>
                  <a:schemeClr val="tx1">
                    <a:lumMod val="50000"/>
                    <a:lumOff val="50000"/>
                  </a:schemeClr>
                </a:solidFill>
                <a:latin typeface="Brown Light"/>
                <a:ea typeface="+mn-lt"/>
                <a:cs typeface="+mn-lt"/>
              </a:rPr>
              <a:t>Daan &amp; Tarun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600" i="1">
                <a:solidFill>
                  <a:schemeClr val="tx1">
                    <a:lumMod val="50000"/>
                    <a:lumOff val="50000"/>
                  </a:schemeClr>
                </a:solidFill>
                <a:latin typeface="Brown Light"/>
                <a:ea typeface="+mn-lt"/>
                <a:cs typeface="+mn-lt"/>
              </a:rPr>
              <a:t>Jelte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600" i="1">
                <a:solidFill>
                  <a:schemeClr val="tx1">
                    <a:lumMod val="50000"/>
                    <a:lumOff val="50000"/>
                  </a:schemeClr>
                </a:solidFill>
                <a:latin typeface="Brown Light"/>
                <a:ea typeface="+mn-lt"/>
                <a:cs typeface="+mn-lt"/>
              </a:rPr>
              <a:t>Daan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600" i="1">
                <a:solidFill>
                  <a:schemeClr val="tx1">
                    <a:lumMod val="50000"/>
                    <a:lumOff val="50000"/>
                  </a:schemeClr>
                </a:solidFill>
                <a:latin typeface="Brown Light"/>
                <a:ea typeface="+mn-lt"/>
                <a:cs typeface="+mn-lt"/>
              </a:rPr>
              <a:t>Daan</a:t>
            </a:r>
            <a:endParaRPr lang="en-GB" i="1">
              <a:solidFill>
                <a:schemeClr val="tx1">
                  <a:lumMod val="50000"/>
                  <a:lumOff val="50000"/>
                </a:schemeClr>
              </a:solidFill>
              <a:latin typeface="Brown Ligh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3371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 descr="Afbeelding met tekst, groen, elektronica&#10;&#10;Automatisch gegenereerde beschrijving">
            <a:extLst>
              <a:ext uri="{FF2B5EF4-FFF2-40B4-BE49-F238E27FC236}">
                <a16:creationId xmlns:a16="http://schemas.microsoft.com/office/drawing/2014/main" id="{D62AD454-BDDB-C6B2-2348-093FFE01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271" y="688012"/>
            <a:ext cx="4549877" cy="43143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0318D8-59C0-5723-E6D3-571A969C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rgbClr val="FF5E4D"/>
                </a:solidFill>
                <a:latin typeface="Brown Light"/>
                <a:cs typeface="Calibri Light"/>
              </a:rPr>
              <a:t>Device Tree </a:t>
            </a:r>
            <a:r>
              <a:rPr lang="nl-NL" err="1">
                <a:solidFill>
                  <a:srgbClr val="FF5E4D"/>
                </a:solidFill>
                <a:latin typeface="Brown Light"/>
                <a:cs typeface="Calibri Light"/>
              </a:rPr>
              <a:t>Overlay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6EF308-A11E-44A8-02EA-BBCBC3BC6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</a:pPr>
            <a:r>
              <a:rPr lang="nl-NL" sz="2400">
                <a:latin typeface="Brown Regular"/>
                <a:ea typeface="+mn-lt"/>
                <a:cs typeface="+mn-lt"/>
              </a:rPr>
              <a:t>fsl-imx8mm-columbia.dts</a:t>
            </a:r>
          </a:p>
          <a:p>
            <a:pPr marL="800100" lvl="1" indent="-342900">
              <a:lnSpc>
                <a:spcPct val="100000"/>
              </a:lnSpc>
            </a:pPr>
            <a:r>
              <a:rPr lang="nl-NL" sz="2000" i="1">
                <a:latin typeface="Brown Regular"/>
                <a:ea typeface="+mn-lt"/>
                <a:cs typeface="+mn-lt"/>
              </a:rPr>
              <a:t>FSL i.MX8MM Columbia board</a:t>
            </a:r>
          </a:p>
          <a:p>
            <a:pPr marL="800100" lvl="1" indent="-342900">
              <a:lnSpc>
                <a:spcPct val="100000"/>
              </a:lnSpc>
            </a:pPr>
            <a:r>
              <a:rPr lang="nl-NL" sz="2000">
                <a:latin typeface="Brown Regular"/>
                <a:ea typeface="+mn-lt"/>
                <a:cs typeface="+mn-lt"/>
              </a:rPr>
              <a:t>Onderste laag, 2375 lijnen code</a:t>
            </a:r>
          </a:p>
          <a:p>
            <a:pPr marL="342900" indent="-342900">
              <a:lnSpc>
                <a:spcPct val="150000"/>
              </a:lnSpc>
            </a:pPr>
            <a:r>
              <a:rPr lang="nl-NL" sz="2400">
                <a:latin typeface="Brown Regular"/>
                <a:ea typeface="+mn-lt"/>
                <a:cs typeface="+mn-lt"/>
              </a:rPr>
              <a:t>fsl-imx8mq-phanbell.dts</a:t>
            </a:r>
          </a:p>
          <a:p>
            <a:pPr marL="800100" lvl="1" indent="-342900">
              <a:lnSpc>
                <a:spcPct val="110000"/>
              </a:lnSpc>
            </a:pPr>
            <a:r>
              <a:rPr lang="nl-NL" sz="2000" i="1" err="1">
                <a:latin typeface="Brown Regular"/>
                <a:ea typeface="+mn-lt"/>
                <a:cs typeface="+mn-lt"/>
              </a:rPr>
              <a:t>Freescale</a:t>
            </a:r>
            <a:r>
              <a:rPr lang="nl-NL" sz="2000" i="1">
                <a:latin typeface="Brown Regular"/>
                <a:ea typeface="+mn-lt"/>
                <a:cs typeface="+mn-lt"/>
              </a:rPr>
              <a:t> i.MX8MQ </a:t>
            </a:r>
            <a:r>
              <a:rPr lang="nl-NL" sz="2000" i="1" err="1">
                <a:latin typeface="Brown Regular"/>
                <a:ea typeface="+mn-lt"/>
                <a:cs typeface="+mn-lt"/>
              </a:rPr>
              <a:t>Phanbell</a:t>
            </a:r>
            <a:endParaRPr lang="nl-NL" sz="2000">
              <a:latin typeface="Brown Regular"/>
              <a:ea typeface="+mn-lt"/>
              <a:cs typeface="+mn-lt"/>
            </a:endParaRPr>
          </a:p>
          <a:p>
            <a:pPr marL="800100" lvl="1" indent="-342900">
              <a:lnSpc>
                <a:spcPct val="110000"/>
              </a:lnSpc>
            </a:pPr>
            <a:r>
              <a:rPr lang="nl-NL" sz="2000">
                <a:latin typeface="Brown Regular"/>
                <a:ea typeface="+mn-lt"/>
                <a:cs typeface="+mn-lt"/>
              </a:rPr>
              <a:t>Toevoeging "</a:t>
            </a:r>
            <a:r>
              <a:rPr lang="nl-NL" sz="2000" i="1" err="1">
                <a:latin typeface="Brown Regular"/>
                <a:ea typeface="+mn-lt"/>
                <a:cs typeface="+mn-lt"/>
              </a:rPr>
              <a:t>google,edgetpu</a:t>
            </a:r>
            <a:r>
              <a:rPr lang="nl-NL" sz="2000" i="1">
                <a:latin typeface="Brown Regular"/>
                <a:ea typeface="+mn-lt"/>
                <a:cs typeface="+mn-lt"/>
              </a:rPr>
              <a:t>-audio-card", sound-rt5645</a:t>
            </a:r>
          </a:p>
          <a:p>
            <a:pPr marL="800100" lvl="1" indent="-342900">
              <a:lnSpc>
                <a:spcPct val="110000"/>
              </a:lnSpc>
            </a:pPr>
            <a:r>
              <a:rPr lang="nl-NL" sz="2000">
                <a:latin typeface="Brown Regular"/>
                <a:ea typeface="+mn-lt"/>
                <a:cs typeface="+mn-lt"/>
              </a:rPr>
              <a:t>Middelste laag, 2522 lijnen code</a:t>
            </a:r>
            <a:endParaRPr lang="nl-NL">
              <a:latin typeface="Brown Regular"/>
            </a:endParaRPr>
          </a:p>
          <a:p>
            <a:pPr marL="342900" indent="-342900">
              <a:lnSpc>
                <a:spcPct val="150000"/>
              </a:lnSpc>
            </a:pPr>
            <a:r>
              <a:rPr lang="nl-NL" sz="2400">
                <a:latin typeface="Brown Regular"/>
                <a:ea typeface="+mn-lt"/>
                <a:cs typeface="+mn-lt"/>
              </a:rPr>
              <a:t>fsl-imx8mq-yorktown.dts</a:t>
            </a:r>
          </a:p>
          <a:p>
            <a:pPr marL="800100" lvl="1" indent="-342900">
              <a:lnSpc>
                <a:spcPct val="120000"/>
              </a:lnSpc>
            </a:pPr>
            <a:r>
              <a:rPr lang="nl-NL" sz="2000">
                <a:latin typeface="Brown Regular"/>
                <a:ea typeface="+mn-lt"/>
                <a:cs typeface="+mn-lt"/>
              </a:rPr>
              <a:t>Uitbreiding </a:t>
            </a:r>
            <a:r>
              <a:rPr lang="nl-NL" sz="2000" i="1" err="1">
                <a:latin typeface="Brown Regular"/>
                <a:ea typeface="+mn-lt"/>
                <a:cs typeface="+mn-lt"/>
              </a:rPr>
              <a:t>Freescale</a:t>
            </a:r>
            <a:r>
              <a:rPr lang="nl-NL" sz="2000" i="1">
                <a:latin typeface="Brown Regular"/>
                <a:ea typeface="+mn-lt"/>
                <a:cs typeface="+mn-lt"/>
              </a:rPr>
              <a:t> i.MX8MQ </a:t>
            </a:r>
            <a:r>
              <a:rPr lang="nl-NL" sz="2000" i="1" err="1">
                <a:latin typeface="Brown Regular"/>
                <a:ea typeface="+mn-lt"/>
                <a:cs typeface="+mn-lt"/>
              </a:rPr>
              <a:t>Phanbell</a:t>
            </a:r>
            <a:endParaRPr lang="nl-NL" sz="2000" i="1">
              <a:latin typeface="Brown Regular"/>
              <a:ea typeface="+mn-lt"/>
              <a:cs typeface="+mn-lt"/>
            </a:endParaRPr>
          </a:p>
          <a:p>
            <a:pPr marL="800100" lvl="1" indent="-342900">
              <a:lnSpc>
                <a:spcPct val="120000"/>
              </a:lnSpc>
            </a:pPr>
            <a:r>
              <a:rPr lang="nl-NL" sz="2000">
                <a:latin typeface="Brown Regular"/>
                <a:ea typeface="+mn-lt"/>
                <a:cs typeface="+mn-lt"/>
              </a:rPr>
              <a:t>Toevoeging </a:t>
            </a:r>
            <a:r>
              <a:rPr lang="nl-NL" sz="2000" i="1" err="1">
                <a:latin typeface="Brown Regular"/>
                <a:ea typeface="+mn-lt"/>
                <a:cs typeface="+mn-lt"/>
              </a:rPr>
              <a:t>Yorktown</a:t>
            </a:r>
            <a:r>
              <a:rPr lang="nl-NL" sz="2000" i="1">
                <a:latin typeface="Brown Regular"/>
                <a:ea typeface="+mn-lt"/>
                <a:cs typeface="+mn-lt"/>
              </a:rPr>
              <a:t> TPU "bus" device, </a:t>
            </a:r>
            <a:r>
              <a:rPr lang="nl-NL" sz="2000">
                <a:latin typeface="Brown Regular"/>
                <a:ea typeface="+mn-lt"/>
                <a:cs typeface="+mn-lt"/>
              </a:rPr>
              <a:t>met 8x </a:t>
            </a:r>
            <a:r>
              <a:rPr lang="nl-NL" sz="2000" i="1" err="1">
                <a:latin typeface="Brown Regular"/>
                <a:ea typeface="+mn-lt"/>
                <a:cs typeface="+mn-lt"/>
              </a:rPr>
              <a:t>Akira</a:t>
            </a:r>
            <a:r>
              <a:rPr lang="nl-NL" sz="2000" i="1">
                <a:latin typeface="Brown Regular"/>
                <a:ea typeface="+mn-lt"/>
                <a:cs typeface="+mn-lt"/>
              </a:rPr>
              <a:t> </a:t>
            </a:r>
            <a:r>
              <a:rPr lang="nl-NL" sz="2000" i="1" err="1">
                <a:latin typeface="Brown Regular"/>
                <a:ea typeface="+mn-lt"/>
                <a:cs typeface="+mn-lt"/>
              </a:rPr>
              <a:t>cores</a:t>
            </a:r>
            <a:r>
              <a:rPr lang="nl-NL" sz="2000">
                <a:latin typeface="Brown Regular"/>
                <a:ea typeface="+mn-lt"/>
                <a:cs typeface="+mn-lt"/>
              </a:rPr>
              <a:t>, bestaande uit 2x</a:t>
            </a:r>
            <a:r>
              <a:rPr lang="nl-NL" sz="2000" i="1">
                <a:latin typeface="Brown Regular"/>
                <a:ea typeface="+mn-lt"/>
                <a:cs typeface="+mn-lt"/>
              </a:rPr>
              <a:t> </a:t>
            </a:r>
            <a:r>
              <a:rPr lang="nl-NL" sz="2000" i="1" err="1">
                <a:latin typeface="Brown Regular"/>
                <a:ea typeface="+mn-lt"/>
                <a:cs typeface="+mn-lt"/>
              </a:rPr>
              <a:t>MXU's</a:t>
            </a:r>
            <a:endParaRPr lang="nl-NL" sz="2000" i="1">
              <a:latin typeface="Brown Regular"/>
              <a:ea typeface="+mn-lt"/>
              <a:cs typeface="+mn-lt"/>
            </a:endParaRPr>
          </a:p>
          <a:p>
            <a:pPr marL="800100" lvl="1" indent="-342900">
              <a:lnSpc>
                <a:spcPct val="120000"/>
              </a:lnSpc>
            </a:pPr>
            <a:r>
              <a:rPr lang="nl-NL" sz="2000">
                <a:latin typeface="Brown Regular"/>
                <a:ea typeface="+mn-lt"/>
                <a:cs typeface="+mn-lt"/>
              </a:rPr>
              <a:t>Bovenste laag, 2827 lijnen code</a:t>
            </a:r>
          </a:p>
        </p:txBody>
      </p:sp>
    </p:spTree>
    <p:extLst>
      <p:ext uri="{BB962C8B-B14F-4D97-AF65-F5344CB8AC3E}">
        <p14:creationId xmlns:p14="http://schemas.microsoft.com/office/powerpoint/2010/main" val="2722551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318D8-59C0-5723-E6D3-571A969C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rgbClr val="FF5E4D"/>
                </a:solidFill>
                <a:latin typeface="Brown Light"/>
                <a:cs typeface="Calibri Light"/>
              </a:rPr>
              <a:t>Device Tree </a:t>
            </a:r>
            <a:r>
              <a:rPr lang="nl-NL" err="1">
                <a:solidFill>
                  <a:srgbClr val="FF5E4D"/>
                </a:solidFill>
                <a:latin typeface="Brown Light"/>
                <a:cs typeface="Calibri Light"/>
              </a:rPr>
              <a:t>Overlay</a:t>
            </a:r>
          </a:p>
        </p:txBody>
      </p:sp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D5DB7810-E446-B5AD-1F3C-DD2D399B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5" y="1659166"/>
            <a:ext cx="5900057" cy="1504037"/>
          </a:xfrm>
          <a:prstGeom prst="rect">
            <a:avLst/>
          </a:prstGeom>
        </p:spPr>
      </p:pic>
      <p:pic>
        <p:nvPicPr>
          <p:cNvPr id="8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28905B8A-5E33-275A-EE3C-15D4392B8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" r="-754" b="31704"/>
          <a:stretch/>
        </p:blipFill>
        <p:spPr>
          <a:xfrm>
            <a:off x="7153670" y="631372"/>
            <a:ext cx="4372285" cy="6221539"/>
          </a:xfrm>
          <a:prstGeom prst="rect">
            <a:avLst/>
          </a:prstGeom>
        </p:spPr>
      </p:pic>
      <p:pic>
        <p:nvPicPr>
          <p:cNvPr id="9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0E7AE009-A448-7E78-0913-261A904D2E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783"/>
          <a:stretch/>
        </p:blipFill>
        <p:spPr>
          <a:xfrm>
            <a:off x="925285" y="3493385"/>
            <a:ext cx="5900063" cy="336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7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53D0EB69-44AC-D5A4-0C65-AAA2BF03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latin typeface="Brown Regular"/>
                <a:ea typeface="+mj-lt"/>
                <a:cs typeface="+mj-lt"/>
              </a:rPr>
              <a:t>TensorFlow (Lite) model </a:t>
            </a:r>
            <a:endParaRPr lang="nl-NL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5312014-112E-F267-1D24-67605E6D8420}"/>
              </a:ext>
            </a:extLst>
          </p:cNvPr>
          <p:cNvCxnSpPr/>
          <p:nvPr/>
        </p:nvCxnSpPr>
        <p:spPr>
          <a:xfrm>
            <a:off x="1697241" y="3957438"/>
            <a:ext cx="4117828" cy="27233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290C42B6-DC43-8128-77CC-DE7C92630C41}"/>
              </a:ext>
            </a:extLst>
          </p:cNvPr>
          <p:cNvCxnSpPr>
            <a:cxnSpLocks/>
          </p:cNvCxnSpPr>
          <p:nvPr/>
        </p:nvCxnSpPr>
        <p:spPr>
          <a:xfrm flipV="1">
            <a:off x="7882888" y="3957777"/>
            <a:ext cx="2369711" cy="26554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989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TensorFlow</a:t>
            </a:r>
            <a:r>
              <a:rPr lang="nl-BE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 (</a:t>
            </a:r>
            <a:r>
              <a:rPr lang="nl-BE" err="1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Lite</a:t>
            </a:r>
            <a:r>
              <a:rPr lang="nl-BE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) model </a:t>
            </a:r>
            <a:endParaRPr lang="nl-NL">
              <a:solidFill>
                <a:srgbClr val="FF5E4D"/>
              </a:solidFill>
              <a:latin typeface="Brown Light"/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EB6D98-B4CB-E497-7951-180408CA4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Brown Regular"/>
              </a:rPr>
              <a:t>Tensorflow model omzetten naar .</a:t>
            </a:r>
            <a:r>
              <a:rPr lang="nl-NL" err="1">
                <a:latin typeface="Brown Regular"/>
              </a:rPr>
              <a:t>tflite</a:t>
            </a:r>
            <a:r>
              <a:rPr lang="nl-NL">
                <a:latin typeface="Brown Regular"/>
              </a:rPr>
              <a:t> bestand (8bit)</a:t>
            </a:r>
          </a:p>
          <a:p>
            <a:r>
              <a:rPr lang="nl-NL">
                <a:latin typeface="Brown Regular"/>
              </a:rPr>
              <a:t>.</a:t>
            </a:r>
            <a:r>
              <a:rPr lang="nl-NL" err="1">
                <a:latin typeface="Brown Regular"/>
              </a:rPr>
              <a:t>tflite</a:t>
            </a:r>
            <a:r>
              <a:rPr lang="nl-NL">
                <a:latin typeface="Brown Regular"/>
              </a:rPr>
              <a:t> model compileren</a:t>
            </a:r>
          </a:p>
          <a:p>
            <a:pPr marL="0" indent="0">
              <a:buNone/>
            </a:pPr>
            <a:endParaRPr lang="nl-NL">
              <a:latin typeface="Brown Regula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43D732-439B-1E51-09A1-4B4A6D7D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205" y="3002985"/>
            <a:ext cx="8817590" cy="376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72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53D0EB69-44AC-D5A4-0C65-AAA2BF03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err="1">
                <a:latin typeface="Brown Regular"/>
                <a:ea typeface="+mj-lt"/>
                <a:cs typeface="+mj-lt"/>
              </a:rPr>
              <a:t>Aanpak</a:t>
            </a:r>
            <a:r>
              <a:rPr lang="en-US" sz="6000">
                <a:latin typeface="Brown Regular"/>
                <a:ea typeface="+mj-lt"/>
                <a:cs typeface="+mj-lt"/>
              </a:rPr>
              <a:t> Cluster</a:t>
            </a:r>
            <a:endParaRPr lang="nl-NL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5312014-112E-F267-1D24-67605E6D8420}"/>
              </a:ext>
            </a:extLst>
          </p:cNvPr>
          <p:cNvCxnSpPr/>
          <p:nvPr/>
        </p:nvCxnSpPr>
        <p:spPr>
          <a:xfrm>
            <a:off x="3336932" y="3984331"/>
            <a:ext cx="1394567" cy="340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C26B9B5C-1261-F13A-1526-611696928F76}"/>
              </a:ext>
            </a:extLst>
          </p:cNvPr>
          <p:cNvCxnSpPr>
            <a:cxnSpLocks/>
          </p:cNvCxnSpPr>
          <p:nvPr/>
        </p:nvCxnSpPr>
        <p:spPr>
          <a:xfrm>
            <a:off x="4985742" y="3984331"/>
            <a:ext cx="3871067" cy="340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772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>
            <a:extLst>
              <a:ext uri="{FF2B5EF4-FFF2-40B4-BE49-F238E27FC236}">
                <a16:creationId xmlns:a16="http://schemas.microsoft.com/office/drawing/2014/main" id="{83922F8C-FC6B-A28A-7265-77419227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104" y="822861"/>
            <a:ext cx="6292084" cy="5901164"/>
          </a:xfrm>
          <a:prstGeom prst="rect">
            <a:avLst/>
          </a:prstGeom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4EC1311-ADCE-E031-FF8E-9D63A3F0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nl-NL">
                <a:latin typeface="Brown Regular"/>
                <a:ea typeface="Calibri"/>
                <a:cs typeface="Calibri"/>
              </a:rPr>
              <a:t>Mendel Linux</a:t>
            </a:r>
            <a:endParaRPr lang="nl-NL"/>
          </a:p>
          <a:p>
            <a:pPr>
              <a:lnSpc>
                <a:spcPct val="150000"/>
              </a:lnSpc>
            </a:pPr>
            <a:r>
              <a:rPr lang="nl-NL">
                <a:latin typeface="Brown Regular"/>
                <a:ea typeface="Calibri"/>
                <a:cs typeface="Calibri"/>
              </a:rPr>
              <a:t>Lokaal netwerk</a:t>
            </a:r>
          </a:p>
          <a:p>
            <a:pPr>
              <a:lnSpc>
                <a:spcPct val="150000"/>
              </a:lnSpc>
            </a:pPr>
            <a:r>
              <a:rPr lang="nl-NL">
                <a:latin typeface="Brown Regular"/>
                <a:ea typeface="Calibri"/>
                <a:cs typeface="Calibri"/>
              </a:rPr>
              <a:t>NFS (</a:t>
            </a:r>
            <a:r>
              <a:rPr lang="nl-NL" err="1">
                <a:latin typeface="Brown Regular"/>
                <a:ea typeface="Calibri"/>
                <a:cs typeface="Calibri"/>
              </a:rPr>
              <a:t>Ganesha</a:t>
            </a:r>
            <a:r>
              <a:rPr lang="nl-NL">
                <a:latin typeface="Brown Regular"/>
                <a:ea typeface="Calibri"/>
                <a:cs typeface="Calibri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nl-NL">
                <a:latin typeface="Brown Regular"/>
                <a:ea typeface="Calibri"/>
                <a:cs typeface="Calibri"/>
              </a:rPr>
              <a:t>Open MPI</a:t>
            </a:r>
          </a:p>
          <a:p>
            <a:pPr>
              <a:lnSpc>
                <a:spcPct val="150000"/>
              </a:lnSpc>
            </a:pPr>
            <a:r>
              <a:rPr lang="nl-NL">
                <a:latin typeface="Brown Regular"/>
                <a:ea typeface="Calibri"/>
                <a:cs typeface="Calibri"/>
              </a:rPr>
              <a:t>Beheerders script</a:t>
            </a:r>
          </a:p>
        </p:txBody>
      </p:sp>
      <p:pic>
        <p:nvPicPr>
          <p:cNvPr id="11" name="Afbeelding 11">
            <a:extLst>
              <a:ext uri="{FF2B5EF4-FFF2-40B4-BE49-F238E27FC236}">
                <a16:creationId xmlns:a16="http://schemas.microsoft.com/office/drawing/2014/main" id="{10D5CF24-C468-7102-CEC7-55E4C3727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506" y="3844648"/>
            <a:ext cx="1283412" cy="1270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Algemene opbouw</a:t>
            </a:r>
            <a:endParaRPr lang="nl-NL">
              <a:solidFill>
                <a:srgbClr val="FF5E4D"/>
              </a:solidFill>
              <a:latin typeface="Brown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8031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OpenMPI</a:t>
            </a:r>
            <a:endParaRPr lang="nl-NL" err="1">
              <a:solidFill>
                <a:srgbClr val="FF5E4D"/>
              </a:solidFill>
              <a:latin typeface="Brown Light"/>
              <a:cs typeface="Calibri Light"/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4EC1311-ADCE-E031-FF8E-9D63A3F0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nl-NL" dirty="0">
                <a:latin typeface="Brown Regular"/>
              </a:rPr>
              <a:t>Verdeling van taken</a:t>
            </a:r>
            <a:endParaRPr lang="nl-NL" dirty="0"/>
          </a:p>
          <a:p>
            <a:pPr>
              <a:lnSpc>
                <a:spcPct val="150000"/>
              </a:lnSpc>
            </a:pPr>
            <a:r>
              <a:rPr lang="nl-NL" dirty="0">
                <a:latin typeface="Brown Regular"/>
              </a:rPr>
              <a:t>Uitvoering van de taken door de </a:t>
            </a:r>
            <a:r>
              <a:rPr lang="nl-NL" dirty="0" err="1">
                <a:latin typeface="Brown Regular"/>
              </a:rPr>
              <a:t>nodes</a:t>
            </a:r>
            <a:endParaRPr lang="nl-NL" dirty="0">
              <a:latin typeface="Brown Regular"/>
            </a:endParaRPr>
          </a:p>
          <a:p>
            <a:pPr>
              <a:lnSpc>
                <a:spcPct val="150000"/>
              </a:lnSpc>
            </a:pPr>
            <a:r>
              <a:rPr lang="nl-NL" dirty="0">
                <a:latin typeface="Brown Regular"/>
              </a:rPr>
              <a:t>Resultaat terug naar de hoofd node sturen</a:t>
            </a:r>
          </a:p>
          <a:p>
            <a:pPr>
              <a:lnSpc>
                <a:spcPct val="150000"/>
              </a:lnSpc>
            </a:pPr>
            <a:r>
              <a:rPr lang="nl-NL" dirty="0">
                <a:latin typeface="Brown Regular"/>
              </a:rPr>
              <a:t>Gebruik van memory </a:t>
            </a:r>
            <a:r>
              <a:rPr lang="nl-NL" dirty="0" err="1">
                <a:latin typeface="Brown Regular"/>
              </a:rPr>
              <a:t>cores</a:t>
            </a:r>
            <a:endParaRPr lang="nl-NL" dirty="0">
              <a:latin typeface="Brown Regular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0C7A43F-CB4A-379B-3167-CDC4A5CD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561" y="4123771"/>
            <a:ext cx="4607969" cy="245596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3DC446C-9A49-6C42-518B-4C09EC59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346" y="398397"/>
            <a:ext cx="4999927" cy="21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62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53D0EB69-44AC-D5A4-0C65-AAA2BF03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err="1">
                <a:latin typeface="Brown Regular"/>
                <a:ea typeface="+mj-lt"/>
                <a:cs typeface="+mj-lt"/>
              </a:rPr>
              <a:t>Behuizing</a:t>
            </a:r>
            <a:endParaRPr lang="nl-NL" err="1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5312014-112E-F267-1D24-67605E6D8420}"/>
              </a:ext>
            </a:extLst>
          </p:cNvPr>
          <p:cNvCxnSpPr/>
          <p:nvPr/>
        </p:nvCxnSpPr>
        <p:spPr>
          <a:xfrm flipV="1">
            <a:off x="4394534" y="3971534"/>
            <a:ext cx="2964551" cy="6229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56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9DE910E7-1EAE-10B8-3F86-431490B30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271" y="361528"/>
            <a:ext cx="3923576" cy="5975763"/>
          </a:xfrm>
        </p:spPr>
      </p:pic>
      <p:pic>
        <p:nvPicPr>
          <p:cNvPr id="8" name="Afbeelding 8" descr="Afbeelding met bed, plank, poort&#10;&#10;Automatisch gegenereerde beschrijving">
            <a:extLst>
              <a:ext uri="{FF2B5EF4-FFF2-40B4-BE49-F238E27FC236}">
                <a16:creationId xmlns:a16="http://schemas.microsoft.com/office/drawing/2014/main" id="{81ACB3B2-141C-A376-EAAA-21A44FC0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58" y="306499"/>
            <a:ext cx="3926134" cy="60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04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53D0EB69-44AC-D5A4-0C65-AAA2BF03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err="1">
                <a:latin typeface="Brown Regular"/>
                <a:ea typeface="+mj-lt"/>
                <a:cs typeface="+mj-lt"/>
              </a:rPr>
              <a:t>Alternatieven</a:t>
            </a:r>
            <a:endParaRPr lang="nl-NL" err="1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5312014-112E-F267-1D24-67605E6D8420}"/>
              </a:ext>
            </a:extLst>
          </p:cNvPr>
          <p:cNvCxnSpPr/>
          <p:nvPr/>
        </p:nvCxnSpPr>
        <p:spPr>
          <a:xfrm>
            <a:off x="3665380" y="3984331"/>
            <a:ext cx="4830136" cy="340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69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53D0EB69-44AC-D5A4-0C65-AAA2BF03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err="1">
                <a:latin typeface="Brown Regular"/>
                <a:ea typeface="+mj-lt"/>
                <a:cs typeface="+mj-lt"/>
              </a:rPr>
              <a:t>Doelstelling</a:t>
            </a:r>
            <a:endParaRPr lang="nl-NL" err="1">
              <a:latin typeface="Brown Regular"/>
              <a:ea typeface="+mj-lt"/>
              <a:cs typeface="+mj-lt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5312014-112E-F267-1D24-67605E6D8420}"/>
              </a:ext>
            </a:extLst>
          </p:cNvPr>
          <p:cNvCxnSpPr/>
          <p:nvPr/>
        </p:nvCxnSpPr>
        <p:spPr>
          <a:xfrm>
            <a:off x="4020144" y="3979657"/>
            <a:ext cx="3675974" cy="339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823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Alternatieven </a:t>
            </a:r>
            <a:endParaRPr lang="nl-NL">
              <a:solidFill>
                <a:srgbClr val="FF5E4D"/>
              </a:solidFill>
              <a:latin typeface="Brown Light"/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BBA39A9-8FC3-ED66-4F25-819B3E060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nl-NL">
                <a:latin typeface="Brown Regular"/>
                <a:cs typeface="Calibri"/>
              </a:rPr>
              <a:t>Gebruik van </a:t>
            </a:r>
            <a:r>
              <a:rPr lang="nl-NL" err="1">
                <a:latin typeface="Brown Regular"/>
                <a:cs typeface="Calibri"/>
              </a:rPr>
              <a:t>TensorFlow</a:t>
            </a:r>
            <a:r>
              <a:rPr lang="nl-NL">
                <a:latin typeface="Brown Regular"/>
                <a:cs typeface="Calibri"/>
              </a:rPr>
              <a:t> </a:t>
            </a:r>
            <a:r>
              <a:rPr lang="nl-NL" err="1">
                <a:latin typeface="Brown Regular"/>
                <a:cs typeface="Calibri"/>
              </a:rPr>
              <a:t>Serving</a:t>
            </a:r>
            <a:endParaRPr lang="nl-NL">
              <a:latin typeface="Brown Regular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nl-NL">
                <a:latin typeface="Brown Regular"/>
                <a:cs typeface="Calibri"/>
              </a:rPr>
              <a:t>Afstappen van </a:t>
            </a:r>
            <a:r>
              <a:rPr lang="nl-NL" err="1">
                <a:latin typeface="Brown Regular"/>
                <a:cs typeface="Calibri"/>
              </a:rPr>
              <a:t>Edge</a:t>
            </a:r>
            <a:r>
              <a:rPr lang="nl-NL">
                <a:latin typeface="Brown Regular"/>
                <a:cs typeface="Calibri"/>
              </a:rPr>
              <a:t> TPU </a:t>
            </a:r>
            <a:r>
              <a:rPr lang="nl-NL" err="1">
                <a:latin typeface="Brown Regular"/>
                <a:cs typeface="Calibri"/>
              </a:rPr>
              <a:t>Dev</a:t>
            </a:r>
            <a:r>
              <a:rPr lang="nl-NL">
                <a:latin typeface="Brown Regular"/>
                <a:cs typeface="Calibri"/>
              </a:rPr>
              <a:t> Board cluster</a:t>
            </a:r>
          </a:p>
        </p:txBody>
      </p:sp>
      <p:pic>
        <p:nvPicPr>
          <p:cNvPr id="3" name="Afbeelding 3">
            <a:extLst>
              <a:ext uri="{FF2B5EF4-FFF2-40B4-BE49-F238E27FC236}">
                <a16:creationId xmlns:a16="http://schemas.microsoft.com/office/drawing/2014/main" id="{D8C8E6B0-ECC4-1A75-10BF-83199FEE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884" y="946541"/>
            <a:ext cx="2743200" cy="22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74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Alternatieven – </a:t>
            </a:r>
            <a:r>
              <a:rPr lang="nl-BE" err="1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TensorFlow</a:t>
            </a:r>
            <a:r>
              <a:rPr lang="nl-BE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 </a:t>
            </a:r>
            <a:r>
              <a:rPr lang="nl-BE" err="1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Serving</a:t>
            </a:r>
            <a:endParaRPr lang="nl-NL">
              <a:solidFill>
                <a:srgbClr val="FF5E4D"/>
              </a:solidFill>
              <a:latin typeface="Brown Light"/>
              <a:cs typeface="Calibri Light"/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BBA39A9-8FC3-ED66-4F25-819B3E060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394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sz="2000">
                <a:latin typeface="Brown Regular"/>
                <a:ea typeface="Calibri" panose="020F0502020204030204"/>
                <a:cs typeface="Calibri" panose="020F0502020204030204"/>
              </a:rPr>
              <a:t>Zoals in Google datacenters</a:t>
            </a:r>
          </a:p>
          <a:p>
            <a:r>
              <a:rPr lang="nl-NL" sz="2000" err="1">
                <a:latin typeface="Brown Regular"/>
                <a:ea typeface="+mn-lt"/>
                <a:cs typeface="+mn-lt"/>
              </a:rPr>
              <a:t>Can</a:t>
            </a:r>
            <a:r>
              <a:rPr lang="nl-NL" sz="2000">
                <a:latin typeface="Brown Regular"/>
                <a:ea typeface="+mn-lt"/>
                <a:cs typeface="+mn-lt"/>
              </a:rPr>
              <a:t> serve multiple </a:t>
            </a:r>
            <a:r>
              <a:rPr lang="nl-NL" sz="2000" err="1">
                <a:latin typeface="Brown Regular"/>
                <a:ea typeface="+mn-lt"/>
                <a:cs typeface="+mn-lt"/>
              </a:rPr>
              <a:t>models</a:t>
            </a:r>
            <a:r>
              <a:rPr lang="nl-NL" sz="2000">
                <a:latin typeface="Brown Regular"/>
                <a:ea typeface="+mn-lt"/>
                <a:cs typeface="+mn-lt"/>
              </a:rPr>
              <a:t>, or multiple </a:t>
            </a:r>
            <a:r>
              <a:rPr lang="nl-NL" sz="2000" err="1">
                <a:latin typeface="Brown Regular"/>
                <a:ea typeface="+mn-lt"/>
                <a:cs typeface="+mn-lt"/>
              </a:rPr>
              <a:t>versions</a:t>
            </a:r>
            <a:r>
              <a:rPr lang="nl-NL" sz="2000">
                <a:latin typeface="Brown Regular"/>
                <a:ea typeface="+mn-lt"/>
                <a:cs typeface="+mn-lt"/>
              </a:rPr>
              <a:t> of </a:t>
            </a:r>
            <a:r>
              <a:rPr lang="nl-NL" sz="2000" err="1">
                <a:latin typeface="Brown Regular"/>
                <a:ea typeface="+mn-lt"/>
                <a:cs typeface="+mn-lt"/>
              </a:rPr>
              <a:t>the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same</a:t>
            </a:r>
            <a:r>
              <a:rPr lang="nl-NL" sz="2000">
                <a:latin typeface="Brown Regular"/>
                <a:ea typeface="+mn-lt"/>
                <a:cs typeface="+mn-lt"/>
              </a:rPr>
              <a:t> model</a:t>
            </a:r>
            <a:endParaRPr lang="nl-NL" sz="2000">
              <a:latin typeface="Brown Regular"/>
              <a:ea typeface="Calibri"/>
              <a:cs typeface="Calibri"/>
            </a:endParaRPr>
          </a:p>
          <a:p>
            <a:r>
              <a:rPr lang="nl-NL" sz="2000" b="1" err="1">
                <a:latin typeface="Brown Regular"/>
                <a:ea typeface="+mn-lt"/>
                <a:cs typeface="+mn-lt"/>
              </a:rPr>
              <a:t>Exposes</a:t>
            </a:r>
            <a:r>
              <a:rPr lang="nl-NL" sz="2000" b="1">
                <a:latin typeface="Brown Regular"/>
                <a:ea typeface="+mn-lt"/>
                <a:cs typeface="+mn-lt"/>
              </a:rPr>
              <a:t> </a:t>
            </a:r>
            <a:r>
              <a:rPr lang="nl-NL" sz="2000" b="1" err="1">
                <a:latin typeface="Brown Regular"/>
                <a:ea typeface="+mn-lt"/>
                <a:cs typeface="+mn-lt"/>
              </a:rPr>
              <a:t>both</a:t>
            </a:r>
            <a:r>
              <a:rPr lang="nl-NL" sz="2000" b="1">
                <a:latin typeface="Brown Regular"/>
                <a:ea typeface="+mn-lt"/>
                <a:cs typeface="+mn-lt"/>
              </a:rPr>
              <a:t> </a:t>
            </a:r>
            <a:r>
              <a:rPr lang="nl-NL" sz="2000" b="1" err="1">
                <a:latin typeface="Brown Regular"/>
                <a:ea typeface="+mn-lt"/>
                <a:cs typeface="+mn-lt"/>
              </a:rPr>
              <a:t>gRPC</a:t>
            </a:r>
            <a:r>
              <a:rPr lang="nl-NL" sz="2000" b="1">
                <a:latin typeface="Brown Regular"/>
                <a:ea typeface="+mn-lt"/>
                <a:cs typeface="+mn-lt"/>
              </a:rPr>
              <a:t> as well as HTTP </a:t>
            </a:r>
            <a:r>
              <a:rPr lang="nl-NL" sz="2000" b="1" err="1">
                <a:latin typeface="Brown Regular"/>
                <a:ea typeface="+mn-lt"/>
                <a:cs typeface="+mn-lt"/>
              </a:rPr>
              <a:t>inference</a:t>
            </a:r>
            <a:r>
              <a:rPr lang="nl-NL" sz="2000" b="1">
                <a:latin typeface="Brown Regular"/>
                <a:ea typeface="+mn-lt"/>
                <a:cs typeface="+mn-lt"/>
              </a:rPr>
              <a:t> </a:t>
            </a:r>
            <a:r>
              <a:rPr lang="nl-NL" sz="2000" b="1" err="1">
                <a:latin typeface="Brown Regular"/>
                <a:ea typeface="+mn-lt"/>
                <a:cs typeface="+mn-lt"/>
              </a:rPr>
              <a:t>endpoints</a:t>
            </a:r>
            <a:endParaRPr lang="nl-NL" sz="2000" b="1">
              <a:latin typeface="Brown Regular"/>
              <a:ea typeface="Calibri"/>
              <a:cs typeface="Calibri"/>
            </a:endParaRPr>
          </a:p>
          <a:p>
            <a:r>
              <a:rPr lang="nl-NL" sz="2000" err="1">
                <a:latin typeface="Brown Regular"/>
                <a:ea typeface="+mn-lt"/>
                <a:cs typeface="+mn-lt"/>
              </a:rPr>
              <a:t>Allows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deployment</a:t>
            </a:r>
            <a:r>
              <a:rPr lang="nl-NL" sz="2000">
                <a:latin typeface="Brown Regular"/>
                <a:ea typeface="+mn-lt"/>
                <a:cs typeface="+mn-lt"/>
              </a:rPr>
              <a:t> of new model </a:t>
            </a:r>
            <a:r>
              <a:rPr lang="nl-NL" sz="2000" err="1">
                <a:latin typeface="Brown Regular"/>
                <a:ea typeface="+mn-lt"/>
                <a:cs typeface="+mn-lt"/>
              </a:rPr>
              <a:t>versions</a:t>
            </a:r>
            <a:r>
              <a:rPr lang="nl-NL" sz="2000">
                <a:latin typeface="Brown Regular"/>
                <a:ea typeface="+mn-lt"/>
                <a:cs typeface="+mn-lt"/>
              </a:rPr>
              <a:t> without </a:t>
            </a:r>
            <a:r>
              <a:rPr lang="nl-NL" sz="2000" err="1">
                <a:latin typeface="Brown Regular"/>
                <a:ea typeface="+mn-lt"/>
                <a:cs typeface="+mn-lt"/>
              </a:rPr>
              <a:t>changing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any</a:t>
            </a:r>
            <a:r>
              <a:rPr lang="nl-NL" sz="2000">
                <a:latin typeface="Brown Regular"/>
                <a:ea typeface="+mn-lt"/>
                <a:cs typeface="+mn-lt"/>
              </a:rPr>
              <a:t> client code</a:t>
            </a:r>
            <a:endParaRPr lang="nl-NL" sz="2000">
              <a:latin typeface="Brown Regular"/>
            </a:endParaRPr>
          </a:p>
          <a:p>
            <a:r>
              <a:rPr lang="nl-NL" sz="2000">
                <a:latin typeface="Brown Regular"/>
                <a:ea typeface="+mn-lt"/>
                <a:cs typeface="+mn-lt"/>
              </a:rPr>
              <a:t>Supports </a:t>
            </a:r>
            <a:r>
              <a:rPr lang="nl-NL" sz="2000" err="1">
                <a:latin typeface="Brown Regular"/>
                <a:ea typeface="+mn-lt"/>
                <a:cs typeface="+mn-lt"/>
              </a:rPr>
              <a:t>canarying</a:t>
            </a:r>
            <a:r>
              <a:rPr lang="nl-NL" sz="2000">
                <a:latin typeface="Brown Regular"/>
                <a:ea typeface="+mn-lt"/>
                <a:cs typeface="+mn-lt"/>
              </a:rPr>
              <a:t> new </a:t>
            </a:r>
            <a:r>
              <a:rPr lang="nl-NL" sz="2000" err="1">
                <a:latin typeface="Brown Regular"/>
                <a:ea typeface="+mn-lt"/>
                <a:cs typeface="+mn-lt"/>
              </a:rPr>
              <a:t>versions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and</a:t>
            </a:r>
            <a:r>
              <a:rPr lang="nl-NL" sz="2000">
                <a:latin typeface="Brown Regular"/>
                <a:ea typeface="+mn-lt"/>
                <a:cs typeface="+mn-lt"/>
              </a:rPr>
              <a:t> A/B </a:t>
            </a:r>
            <a:r>
              <a:rPr lang="nl-NL" sz="2000" err="1">
                <a:latin typeface="Brown Regular"/>
                <a:ea typeface="+mn-lt"/>
                <a:cs typeface="+mn-lt"/>
              </a:rPr>
              <a:t>testing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experimental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models</a:t>
            </a:r>
            <a:endParaRPr lang="nl-NL" sz="2000">
              <a:latin typeface="Brown Regular"/>
            </a:endParaRPr>
          </a:p>
          <a:p>
            <a:r>
              <a:rPr lang="nl-NL" sz="2000" err="1">
                <a:latin typeface="Brown Regular"/>
                <a:ea typeface="+mn-lt"/>
                <a:cs typeface="+mn-lt"/>
              </a:rPr>
              <a:t>Adds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minimal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latency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to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inference</a:t>
            </a:r>
            <a:r>
              <a:rPr lang="nl-NL" sz="2000">
                <a:latin typeface="Brown Regular"/>
                <a:ea typeface="+mn-lt"/>
                <a:cs typeface="+mn-lt"/>
              </a:rPr>
              <a:t> time </a:t>
            </a:r>
            <a:r>
              <a:rPr lang="nl-NL" sz="2000" err="1">
                <a:latin typeface="Brown Regular"/>
                <a:ea typeface="+mn-lt"/>
                <a:cs typeface="+mn-lt"/>
              </a:rPr>
              <a:t>due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to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efficient</a:t>
            </a:r>
            <a:r>
              <a:rPr lang="nl-NL" sz="2000">
                <a:latin typeface="Brown Regular"/>
                <a:ea typeface="+mn-lt"/>
                <a:cs typeface="+mn-lt"/>
              </a:rPr>
              <a:t>, low-overhead </a:t>
            </a:r>
            <a:r>
              <a:rPr lang="nl-NL" sz="2000" err="1">
                <a:latin typeface="Brown Regular"/>
                <a:ea typeface="+mn-lt"/>
                <a:cs typeface="+mn-lt"/>
              </a:rPr>
              <a:t>implementation</a:t>
            </a:r>
            <a:endParaRPr lang="nl-NL" sz="2000">
              <a:latin typeface="Brown Regular"/>
            </a:endParaRPr>
          </a:p>
          <a:p>
            <a:r>
              <a:rPr lang="nl-NL" sz="2000">
                <a:latin typeface="Brown Regular"/>
                <a:ea typeface="+mn-lt"/>
                <a:cs typeface="+mn-lt"/>
              </a:rPr>
              <a:t>Features a </a:t>
            </a:r>
            <a:r>
              <a:rPr lang="nl-NL" sz="2000" err="1">
                <a:latin typeface="Brown Regular"/>
                <a:ea typeface="+mn-lt"/>
                <a:cs typeface="+mn-lt"/>
              </a:rPr>
              <a:t>scheduler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that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groups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individual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inference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requests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into</a:t>
            </a:r>
            <a:r>
              <a:rPr lang="nl-NL" sz="2000">
                <a:latin typeface="Brown Regular"/>
                <a:ea typeface="+mn-lt"/>
                <a:cs typeface="+mn-lt"/>
              </a:rPr>
              <a:t> batches </a:t>
            </a:r>
            <a:r>
              <a:rPr lang="nl-NL" sz="2000" err="1">
                <a:latin typeface="Brown Regular"/>
                <a:ea typeface="+mn-lt"/>
                <a:cs typeface="+mn-lt"/>
              </a:rPr>
              <a:t>for</a:t>
            </a:r>
            <a:r>
              <a:rPr lang="nl-NL" sz="2000">
                <a:latin typeface="Brown Regular"/>
                <a:ea typeface="+mn-lt"/>
                <a:cs typeface="+mn-lt"/>
              </a:rPr>
              <a:t> joint </a:t>
            </a:r>
            <a:r>
              <a:rPr lang="nl-NL" sz="2000" err="1">
                <a:latin typeface="Brown Regular"/>
                <a:ea typeface="+mn-lt"/>
                <a:cs typeface="+mn-lt"/>
              </a:rPr>
              <a:t>execution</a:t>
            </a:r>
            <a:r>
              <a:rPr lang="nl-NL" sz="2000">
                <a:latin typeface="Brown Regular"/>
                <a:ea typeface="+mn-lt"/>
                <a:cs typeface="+mn-lt"/>
              </a:rPr>
              <a:t> on GPU, </a:t>
            </a:r>
            <a:r>
              <a:rPr lang="nl-NL" sz="2000" err="1">
                <a:latin typeface="Brown Regular"/>
                <a:ea typeface="+mn-lt"/>
                <a:cs typeface="+mn-lt"/>
              </a:rPr>
              <a:t>with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configurable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latency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controls</a:t>
            </a:r>
            <a:endParaRPr lang="nl-NL" sz="2000">
              <a:latin typeface="Brown Regular"/>
            </a:endParaRPr>
          </a:p>
          <a:p>
            <a:r>
              <a:rPr lang="nl-NL" sz="2000">
                <a:latin typeface="Brown Regular"/>
                <a:ea typeface="+mn-lt"/>
                <a:cs typeface="+mn-lt"/>
              </a:rPr>
              <a:t>Supports </a:t>
            </a:r>
            <a:r>
              <a:rPr lang="nl-NL" sz="2000" err="1">
                <a:latin typeface="Brown Regular"/>
                <a:ea typeface="+mn-lt"/>
                <a:cs typeface="+mn-lt"/>
              </a:rPr>
              <a:t>many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servables</a:t>
            </a:r>
            <a:r>
              <a:rPr lang="nl-NL" sz="2000">
                <a:latin typeface="Brown Regular"/>
                <a:ea typeface="+mn-lt"/>
                <a:cs typeface="+mn-lt"/>
              </a:rPr>
              <a:t>: Tensorflow </a:t>
            </a:r>
            <a:r>
              <a:rPr lang="nl-NL" sz="2000" err="1">
                <a:latin typeface="Brown Regular"/>
                <a:ea typeface="+mn-lt"/>
                <a:cs typeface="+mn-lt"/>
              </a:rPr>
              <a:t>models</a:t>
            </a:r>
            <a:r>
              <a:rPr lang="nl-NL" sz="2000">
                <a:latin typeface="Brown Regular"/>
                <a:ea typeface="+mn-lt"/>
                <a:cs typeface="+mn-lt"/>
              </a:rPr>
              <a:t>, </a:t>
            </a:r>
            <a:r>
              <a:rPr lang="nl-NL" sz="2000" err="1">
                <a:latin typeface="Brown Regular"/>
                <a:ea typeface="+mn-lt"/>
                <a:cs typeface="+mn-lt"/>
              </a:rPr>
              <a:t>embeddings</a:t>
            </a:r>
            <a:r>
              <a:rPr lang="nl-NL" sz="2000">
                <a:latin typeface="Brown Regular"/>
                <a:ea typeface="+mn-lt"/>
                <a:cs typeface="+mn-lt"/>
              </a:rPr>
              <a:t>, </a:t>
            </a:r>
            <a:r>
              <a:rPr lang="nl-NL" sz="2000" err="1">
                <a:latin typeface="Brown Regular"/>
                <a:ea typeface="+mn-lt"/>
                <a:cs typeface="+mn-lt"/>
              </a:rPr>
              <a:t>vocabularies</a:t>
            </a:r>
            <a:r>
              <a:rPr lang="nl-NL" sz="2000">
                <a:latin typeface="Brown Regular"/>
                <a:ea typeface="+mn-lt"/>
                <a:cs typeface="+mn-lt"/>
              </a:rPr>
              <a:t>, feature </a:t>
            </a:r>
            <a:r>
              <a:rPr lang="nl-NL" sz="2000" err="1">
                <a:latin typeface="Brown Regular"/>
                <a:ea typeface="+mn-lt"/>
                <a:cs typeface="+mn-lt"/>
              </a:rPr>
              <a:t>transformations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and</a:t>
            </a:r>
            <a:r>
              <a:rPr lang="nl-NL" sz="2000">
                <a:latin typeface="Brown Regular"/>
                <a:ea typeface="+mn-lt"/>
                <a:cs typeface="+mn-lt"/>
              </a:rPr>
              <a:t> even non-Tensorflow-</a:t>
            </a:r>
            <a:r>
              <a:rPr lang="nl-NL" sz="2000" err="1">
                <a:latin typeface="Brown Regular"/>
                <a:ea typeface="+mn-lt"/>
                <a:cs typeface="+mn-lt"/>
              </a:rPr>
              <a:t>based</a:t>
            </a:r>
            <a:r>
              <a:rPr lang="nl-NL" sz="2000">
                <a:latin typeface="Brown Regular"/>
                <a:ea typeface="+mn-lt"/>
                <a:cs typeface="+mn-lt"/>
              </a:rPr>
              <a:t> machine </a:t>
            </a:r>
            <a:r>
              <a:rPr lang="nl-NL" sz="2000" err="1">
                <a:latin typeface="Brown Regular"/>
                <a:ea typeface="+mn-lt"/>
                <a:cs typeface="+mn-lt"/>
              </a:rPr>
              <a:t>learning</a:t>
            </a:r>
            <a:r>
              <a:rPr lang="nl-NL" sz="2000">
                <a:latin typeface="Brown Regular"/>
                <a:ea typeface="+mn-lt"/>
                <a:cs typeface="+mn-lt"/>
              </a:rPr>
              <a:t> </a:t>
            </a:r>
            <a:r>
              <a:rPr lang="nl-NL" sz="2000" err="1">
                <a:latin typeface="Brown Regular"/>
                <a:ea typeface="+mn-lt"/>
                <a:cs typeface="+mn-lt"/>
              </a:rPr>
              <a:t>models</a:t>
            </a:r>
            <a:endParaRPr lang="nl-NL" sz="2000">
              <a:latin typeface="Brow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42486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53D0EB69-44AC-D5A4-0C65-AAA2BF03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err="1">
                <a:latin typeface="Brown Regular"/>
                <a:ea typeface="+mj-lt"/>
                <a:cs typeface="+mj-lt"/>
              </a:rPr>
              <a:t>Conclusie</a:t>
            </a:r>
            <a:endParaRPr lang="nl-NL" err="1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5312014-112E-F267-1D24-67605E6D8420}"/>
              </a:ext>
            </a:extLst>
          </p:cNvPr>
          <p:cNvCxnSpPr/>
          <p:nvPr/>
        </p:nvCxnSpPr>
        <p:spPr>
          <a:xfrm flipV="1">
            <a:off x="4389280" y="3979228"/>
            <a:ext cx="3431322" cy="10545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393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FA834B36-9C05-E2B4-3013-0B49B22C7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>
                <a:solidFill>
                  <a:srgbClr val="FF5E4D"/>
                </a:solidFill>
                <a:latin typeface="Brown Light"/>
                <a:ea typeface="+mj-lt"/>
                <a:cs typeface="+mj-lt"/>
              </a:rPr>
              <a:t>Conclusie</a:t>
            </a:r>
            <a:endParaRPr lang="nl-NL"/>
          </a:p>
        </p:txBody>
      </p:sp>
      <p:sp>
        <p:nvSpPr>
          <p:cNvPr id="15" name="Tijdelijke aanduiding voor inhoud 4">
            <a:extLst>
              <a:ext uri="{FF2B5EF4-FFF2-40B4-BE49-F238E27FC236}">
                <a16:creationId xmlns:a16="http://schemas.microsoft.com/office/drawing/2014/main" id="{D60A3E9A-2B45-C68F-7FF1-6E033CD0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nl-NL">
                <a:latin typeface="Brown Regular"/>
                <a:cs typeface="Calibri"/>
              </a:rPr>
              <a:t>Cluster van Coral </a:t>
            </a:r>
            <a:r>
              <a:rPr lang="nl-NL" err="1">
                <a:latin typeface="Brown Regular"/>
                <a:cs typeface="Calibri"/>
              </a:rPr>
              <a:t>Dev</a:t>
            </a:r>
            <a:r>
              <a:rPr lang="nl-NL">
                <a:latin typeface="Brown Regular"/>
                <a:cs typeface="Calibri"/>
              </a:rPr>
              <a:t> Boards moeilijk</a:t>
            </a:r>
          </a:p>
          <a:p>
            <a:pPr>
              <a:lnSpc>
                <a:spcPct val="150000"/>
              </a:lnSpc>
            </a:pPr>
            <a:r>
              <a:rPr lang="nl-NL">
                <a:latin typeface="Brown Regular"/>
                <a:cs typeface="Calibri"/>
              </a:rPr>
              <a:t>Vrijwel geen software ondersteuning</a:t>
            </a:r>
          </a:p>
          <a:p>
            <a:pPr>
              <a:lnSpc>
                <a:spcPct val="150000"/>
              </a:lnSpc>
            </a:pPr>
            <a:r>
              <a:rPr lang="nl-NL">
                <a:latin typeface="Brown Regular"/>
                <a:cs typeface="Calibri"/>
              </a:rPr>
              <a:t>Meerdere TPU modules op één "</a:t>
            </a:r>
            <a:r>
              <a:rPr lang="nl-NL" i="1">
                <a:latin typeface="Brown Regular"/>
                <a:cs typeface="Calibri"/>
              </a:rPr>
              <a:t>normale" </a:t>
            </a:r>
            <a:r>
              <a:rPr lang="nl-NL">
                <a:latin typeface="Brown Regular"/>
                <a:cs typeface="Calibri"/>
              </a:rPr>
              <a:t>computer</a:t>
            </a:r>
          </a:p>
          <a:p>
            <a:pPr lvl="1">
              <a:lnSpc>
                <a:spcPct val="150000"/>
              </a:lnSpc>
            </a:pPr>
            <a:r>
              <a:rPr lang="nl-NL">
                <a:latin typeface="Brown Regular"/>
                <a:cs typeface="Calibri"/>
              </a:rPr>
              <a:t>Goedkoper</a:t>
            </a:r>
          </a:p>
          <a:p>
            <a:pPr lvl="1">
              <a:lnSpc>
                <a:spcPct val="150000"/>
              </a:lnSpc>
            </a:pPr>
            <a:r>
              <a:rPr lang="nl-NL">
                <a:latin typeface="Brown Regular"/>
                <a:cs typeface="Calibri"/>
              </a:rPr>
              <a:t>Eenvoudiger</a:t>
            </a:r>
          </a:p>
          <a:p>
            <a:pPr lvl="1">
              <a:lnSpc>
                <a:spcPct val="150000"/>
              </a:lnSpc>
            </a:pPr>
            <a:r>
              <a:rPr lang="nl-NL">
                <a:latin typeface="Brown Regular"/>
                <a:cs typeface="Calibri"/>
              </a:rPr>
              <a:t>Bestaande software ondersteuning</a:t>
            </a:r>
          </a:p>
        </p:txBody>
      </p:sp>
    </p:spTree>
    <p:extLst>
      <p:ext uri="{BB962C8B-B14F-4D97-AF65-F5344CB8AC3E}">
        <p14:creationId xmlns:p14="http://schemas.microsoft.com/office/powerpoint/2010/main" val="3741776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3">
            <a:extLst>
              <a:ext uri="{FF2B5EF4-FFF2-40B4-BE49-F238E27FC236}">
                <a16:creationId xmlns:a16="http://schemas.microsoft.com/office/drawing/2014/main" id="{D9382D7D-BA47-C176-3242-BC48A7172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113" y="527318"/>
            <a:ext cx="8903436" cy="5735472"/>
          </a:xfrm>
          <a:prstGeom prst="rect">
            <a:avLst/>
          </a:prstGeom>
        </p:spPr>
      </p:pic>
      <p:pic>
        <p:nvPicPr>
          <p:cNvPr id="2" name="Afbeelding 3" descr="Afbeelding met elektronica, harde schijf&#10;&#10;Automatisch gegenereerde beschrijving">
            <a:extLst>
              <a:ext uri="{FF2B5EF4-FFF2-40B4-BE49-F238E27FC236}">
                <a16:creationId xmlns:a16="http://schemas.microsoft.com/office/drawing/2014/main" id="{C7603945-74FA-72E7-4BDF-906FDD53A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147" y="-449826"/>
            <a:ext cx="3406876" cy="3431457"/>
          </a:xfrm>
          <a:prstGeom prst="rect">
            <a:avLst/>
          </a:prstGeom>
        </p:spPr>
      </p:pic>
      <p:pic>
        <p:nvPicPr>
          <p:cNvPr id="4" name="Afbeelding 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E7F83AFF-1192-D4C0-054A-D763EE280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980" y="700151"/>
            <a:ext cx="801330" cy="1008604"/>
          </a:xfrm>
          <a:prstGeom prst="rect">
            <a:avLst/>
          </a:prstGeom>
        </p:spPr>
      </p:pic>
      <p:pic>
        <p:nvPicPr>
          <p:cNvPr id="5" name="Afbeelding 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572E1CFA-843E-1A19-0E79-70DDB93AA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979" y="1818569"/>
            <a:ext cx="801330" cy="1008604"/>
          </a:xfrm>
          <a:prstGeom prst="rect">
            <a:avLst/>
          </a:prstGeom>
        </p:spPr>
      </p:pic>
      <p:pic>
        <p:nvPicPr>
          <p:cNvPr id="6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7E8906B-0321-29E8-9731-D1B05D0E9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978" y="2949278"/>
            <a:ext cx="801330" cy="1008604"/>
          </a:xfrm>
          <a:prstGeom prst="rect">
            <a:avLst/>
          </a:prstGeom>
        </p:spPr>
      </p:pic>
      <p:pic>
        <p:nvPicPr>
          <p:cNvPr id="7" name="Afbeelding 6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012C6A96-32A9-1035-5FE8-CD28430C2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978" y="4067697"/>
            <a:ext cx="801330" cy="1008604"/>
          </a:xfrm>
          <a:prstGeom prst="rect">
            <a:avLst/>
          </a:prstGeom>
        </p:spPr>
      </p:pic>
      <p:pic>
        <p:nvPicPr>
          <p:cNvPr id="13" name="Afbeelding 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34B422B2-CE3F-FF41-AB3E-49372B23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8882" y="687860"/>
            <a:ext cx="801330" cy="1008604"/>
          </a:xfrm>
          <a:prstGeom prst="rect">
            <a:avLst/>
          </a:prstGeom>
        </p:spPr>
      </p:pic>
      <p:pic>
        <p:nvPicPr>
          <p:cNvPr id="14" name="Afbeelding 13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3C9E24BE-9EE1-12EC-6522-0C607B671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8881" y="1806278"/>
            <a:ext cx="801330" cy="1008604"/>
          </a:xfrm>
          <a:prstGeom prst="rect">
            <a:avLst/>
          </a:prstGeom>
        </p:spPr>
      </p:pic>
      <p:pic>
        <p:nvPicPr>
          <p:cNvPr id="15" name="Afbeelding 1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37BA6B94-A1DF-D5FB-8D86-EF4DD0AC9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8880" y="2936987"/>
            <a:ext cx="801330" cy="1008604"/>
          </a:xfrm>
          <a:prstGeom prst="rect">
            <a:avLst/>
          </a:prstGeom>
        </p:spPr>
      </p:pic>
      <p:pic>
        <p:nvPicPr>
          <p:cNvPr id="16" name="Afbeelding 1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799264F8-0998-A204-D393-C58AB11D2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8880" y="4055406"/>
            <a:ext cx="801330" cy="1008604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A55E0C4B-F98E-8634-7099-00852506CF98}"/>
              </a:ext>
            </a:extLst>
          </p:cNvPr>
          <p:cNvSpPr txBox="1"/>
          <p:nvPr/>
        </p:nvSpPr>
        <p:spPr>
          <a:xfrm>
            <a:off x="8787580" y="5592095"/>
            <a:ext cx="303816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4800">
                <a:solidFill>
                  <a:srgbClr val="FF5E4D"/>
                </a:solidFill>
                <a:latin typeface="Brown Regular"/>
                <a:cs typeface="Calibri"/>
              </a:rPr>
              <a:t>= 8x TPU</a:t>
            </a:r>
            <a:endParaRPr lang="nl-NL" sz="4800"/>
          </a:p>
        </p:txBody>
      </p:sp>
    </p:spTree>
    <p:extLst>
      <p:ext uri="{BB962C8B-B14F-4D97-AF65-F5344CB8AC3E}">
        <p14:creationId xmlns:p14="http://schemas.microsoft.com/office/powerpoint/2010/main" val="593778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elektronica&#10;&#10;Automatisch gegenereerde beschrijving">
            <a:extLst>
              <a:ext uri="{FF2B5EF4-FFF2-40B4-BE49-F238E27FC236}">
                <a16:creationId xmlns:a16="http://schemas.microsoft.com/office/drawing/2014/main" id="{21338B0C-7884-16CB-41B6-B6E65CEF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690" y="1110101"/>
            <a:ext cx="5717457" cy="4146191"/>
          </a:xfrm>
          <a:prstGeom prst="rect">
            <a:avLst/>
          </a:prstGeom>
        </p:spPr>
      </p:pic>
      <p:pic>
        <p:nvPicPr>
          <p:cNvPr id="5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FCFF9ADC-DB7F-C0EC-42AA-A413CBE9B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29" y="645407"/>
            <a:ext cx="1268362" cy="1191834"/>
          </a:xfrm>
          <a:prstGeom prst="rect">
            <a:avLst/>
          </a:prstGeom>
        </p:spPr>
      </p:pic>
      <p:pic>
        <p:nvPicPr>
          <p:cNvPr id="6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FD41C76A-14E3-2E9B-92EF-A45770A6D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28" y="1985051"/>
            <a:ext cx="1268362" cy="1191834"/>
          </a:xfrm>
          <a:prstGeom prst="rect">
            <a:avLst/>
          </a:prstGeom>
        </p:spPr>
      </p:pic>
      <p:pic>
        <p:nvPicPr>
          <p:cNvPr id="7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87280646-A68F-65C8-51D1-A4EDB50C6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38" y="3336987"/>
            <a:ext cx="1268362" cy="1191834"/>
          </a:xfrm>
          <a:prstGeom prst="rect">
            <a:avLst/>
          </a:prstGeom>
        </p:spPr>
      </p:pic>
      <p:pic>
        <p:nvPicPr>
          <p:cNvPr id="8" name="Afbeelding 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0FDEB943-7D79-91C2-2F35-82038087C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37" y="4676631"/>
            <a:ext cx="1268362" cy="1191834"/>
          </a:xfrm>
          <a:prstGeom prst="rect">
            <a:avLst/>
          </a:prstGeom>
        </p:spPr>
      </p:pic>
      <p:pic>
        <p:nvPicPr>
          <p:cNvPr id="9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F694533D-E523-8A14-848A-68280ECF6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238" y="633116"/>
            <a:ext cx="1268362" cy="1191834"/>
          </a:xfrm>
          <a:prstGeom prst="rect">
            <a:avLst/>
          </a:prstGeom>
        </p:spPr>
      </p:pic>
      <p:pic>
        <p:nvPicPr>
          <p:cNvPr id="10" name="Afbeelding 9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DB372D4C-385F-AD89-0F39-BBDF90DC6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237" y="1972760"/>
            <a:ext cx="1268362" cy="1191834"/>
          </a:xfrm>
          <a:prstGeom prst="rect">
            <a:avLst/>
          </a:prstGeom>
        </p:spPr>
      </p:pic>
      <p:pic>
        <p:nvPicPr>
          <p:cNvPr id="11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F38CE65C-5CE2-5E1C-6AE6-164883AE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47" y="3324696"/>
            <a:ext cx="1268362" cy="1191834"/>
          </a:xfrm>
          <a:prstGeom prst="rect">
            <a:avLst/>
          </a:prstGeom>
        </p:spPr>
      </p:pic>
      <p:pic>
        <p:nvPicPr>
          <p:cNvPr id="12" name="Afbeelding 11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06499C72-55C1-7622-7A0D-CF2DDC8A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46" y="4664340"/>
            <a:ext cx="1268362" cy="1191834"/>
          </a:xfrm>
          <a:prstGeom prst="rect">
            <a:avLst/>
          </a:prstGeom>
        </p:spPr>
      </p:pic>
      <p:pic>
        <p:nvPicPr>
          <p:cNvPr id="13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5CADC44B-11B7-59FB-5E2C-F550B3665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367" y="620826"/>
            <a:ext cx="1268362" cy="1191834"/>
          </a:xfrm>
          <a:prstGeom prst="rect">
            <a:avLst/>
          </a:prstGeom>
        </p:spPr>
      </p:pic>
      <p:pic>
        <p:nvPicPr>
          <p:cNvPr id="14" name="Afbeelding 13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6246AD78-CBF2-F88A-C45F-E0072BA74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366" y="1960470"/>
            <a:ext cx="1268362" cy="1191834"/>
          </a:xfrm>
          <a:prstGeom prst="rect">
            <a:avLst/>
          </a:prstGeom>
        </p:spPr>
      </p:pic>
      <p:pic>
        <p:nvPicPr>
          <p:cNvPr id="15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55A4B3D2-1D78-57F5-703E-0038DC493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076" y="3312406"/>
            <a:ext cx="1268362" cy="1191834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D9D00317-5BC3-F8E7-4760-7531ECB1C778}"/>
              </a:ext>
            </a:extLst>
          </p:cNvPr>
          <p:cNvSpPr txBox="1"/>
          <p:nvPr/>
        </p:nvSpPr>
        <p:spPr>
          <a:xfrm>
            <a:off x="5456903" y="2458062"/>
            <a:ext cx="7275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7200">
                <a:solidFill>
                  <a:srgbClr val="FF5E4D"/>
                </a:solidFill>
                <a:latin typeface="Brown Regular"/>
                <a:cs typeface="Calibri"/>
              </a:rPr>
              <a:t>+</a:t>
            </a:r>
            <a:endParaRPr lang="nl-NL" sz="7200">
              <a:solidFill>
                <a:srgbClr val="FF5E4D"/>
              </a:solidFill>
              <a:latin typeface="Brown Regular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4EE0445-5245-5126-90A7-804BE4934739}"/>
              </a:ext>
            </a:extLst>
          </p:cNvPr>
          <p:cNvSpPr txBox="1"/>
          <p:nvPr/>
        </p:nvSpPr>
        <p:spPr>
          <a:xfrm>
            <a:off x="6870289" y="5346289"/>
            <a:ext cx="303816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4800">
                <a:solidFill>
                  <a:srgbClr val="FF5E4D"/>
                </a:solidFill>
                <a:latin typeface="Brown Regular"/>
                <a:cs typeface="Calibri"/>
              </a:rPr>
              <a:t>= 11x TPU</a:t>
            </a:r>
            <a:endParaRPr lang="nl-NL" sz="480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28113DD0-2A37-A52E-2B0B-D6E6C7EC91A2}"/>
              </a:ext>
            </a:extLst>
          </p:cNvPr>
          <p:cNvSpPr txBox="1"/>
          <p:nvPr/>
        </p:nvSpPr>
        <p:spPr>
          <a:xfrm>
            <a:off x="6813755" y="926690"/>
            <a:ext cx="4611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Brown Light"/>
                <a:cs typeface="Arial"/>
              </a:rPr>
              <a:t>Biostar</a:t>
            </a:r>
            <a:r>
              <a:rPr lang="en-US">
                <a:latin typeface="Brown Light"/>
                <a:cs typeface="Arial"/>
              </a:rPr>
              <a:t> TB360-BTC PRO motherboard</a:t>
            </a:r>
            <a:endParaRPr lang="nl-NL">
              <a:cs typeface="Calibri" panose="020F0502020204030204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1AD2E66-F786-3E48-250E-03B70827D7BE}"/>
              </a:ext>
            </a:extLst>
          </p:cNvPr>
          <p:cNvSpPr txBox="1"/>
          <p:nvPr/>
        </p:nvSpPr>
        <p:spPr>
          <a:xfrm>
            <a:off x="1737851" y="6002592"/>
            <a:ext cx="4611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Brown Light"/>
                <a:ea typeface="+mn-lt"/>
                <a:cs typeface="+mn-lt"/>
              </a:rPr>
              <a:t>Mini PCIe Accelerators</a:t>
            </a:r>
            <a:endParaRPr lang="nl-NL">
              <a:latin typeface="Brow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5164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53D0EB69-44AC-D5A4-0C65-AAA2BF03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latin typeface="Brown Regular"/>
                <a:ea typeface="+mj-lt"/>
                <a:cs typeface="+mj-lt"/>
              </a:rPr>
              <a:t>DEMO</a:t>
            </a:r>
            <a:endParaRPr lang="nl-NL" err="1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5312014-112E-F267-1D24-67605E6D8420}"/>
              </a:ext>
            </a:extLst>
          </p:cNvPr>
          <p:cNvCxnSpPr/>
          <p:nvPr/>
        </p:nvCxnSpPr>
        <p:spPr>
          <a:xfrm flipV="1">
            <a:off x="5048788" y="3956948"/>
            <a:ext cx="2116762" cy="15001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799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53D0EB69-44AC-D5A4-0C65-AAA2BF03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err="1">
                <a:latin typeface="Brown Regular"/>
                <a:ea typeface="+mj-lt"/>
                <a:cs typeface="+mj-lt"/>
              </a:rPr>
              <a:t>Vragen</a:t>
            </a:r>
            <a:r>
              <a:rPr lang="en-US" sz="6000">
                <a:latin typeface="Brown Regular"/>
                <a:ea typeface="+mj-lt"/>
                <a:cs typeface="+mj-lt"/>
              </a:rPr>
              <a:t>?</a:t>
            </a:r>
            <a:endParaRPr lang="nl-NL" err="1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5312014-112E-F267-1D24-67605E6D8420}"/>
              </a:ext>
            </a:extLst>
          </p:cNvPr>
          <p:cNvCxnSpPr/>
          <p:nvPr/>
        </p:nvCxnSpPr>
        <p:spPr>
          <a:xfrm flipV="1">
            <a:off x="4620998" y="3983684"/>
            <a:ext cx="1185429" cy="6089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F3267926-3D53-98A1-1D22-74B72532FD8D}"/>
              </a:ext>
            </a:extLst>
          </p:cNvPr>
          <p:cNvCxnSpPr>
            <a:cxnSpLocks/>
          </p:cNvCxnSpPr>
          <p:nvPr/>
        </p:nvCxnSpPr>
        <p:spPr>
          <a:xfrm flipV="1">
            <a:off x="6345524" y="3983684"/>
            <a:ext cx="1185429" cy="6089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534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FF5E4D"/>
                </a:solidFill>
                <a:latin typeface="Brown Light"/>
                <a:cs typeface="Calibri Light"/>
              </a:rPr>
              <a:t>Doelstelling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FA3F2FD8-8D0C-BA4D-55CC-F5939E6F7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nl-NL" sz="2600">
                <a:latin typeface="Brown Regular"/>
                <a:ea typeface="+mn-lt"/>
                <a:cs typeface="+mn-lt"/>
              </a:rPr>
              <a:t>Cluster met </a:t>
            </a:r>
            <a:r>
              <a:rPr lang="nl-NL" sz="2600" err="1">
                <a:latin typeface="Brown Regular"/>
                <a:ea typeface="+mn-lt"/>
                <a:cs typeface="+mn-lt"/>
              </a:rPr>
              <a:t>TPU’s</a:t>
            </a:r>
            <a:r>
              <a:rPr lang="nl-NL" sz="2600">
                <a:latin typeface="Brown Regular"/>
                <a:ea typeface="+mn-lt"/>
                <a:cs typeface="+mn-lt"/>
              </a:rPr>
              <a:t> bouwen</a:t>
            </a:r>
            <a:endParaRPr lang="nl-NL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nl-NL" sz="2600">
                <a:latin typeface="Brown Regular"/>
                <a:ea typeface="+mn-lt"/>
                <a:cs typeface="+mn-lt"/>
              </a:rPr>
              <a:t>Private netwerk</a:t>
            </a:r>
          </a:p>
          <a:p>
            <a:pPr>
              <a:lnSpc>
                <a:spcPct val="150000"/>
              </a:lnSpc>
            </a:pPr>
            <a:r>
              <a:rPr lang="nl-NL" sz="2600">
                <a:latin typeface="Brown Regular"/>
                <a:ea typeface="+mn-lt"/>
                <a:cs typeface="+mn-lt"/>
              </a:rPr>
              <a:t>Snelheid verhogen door de rekenkracht te verdelen</a:t>
            </a:r>
          </a:p>
          <a:p>
            <a:pPr>
              <a:lnSpc>
                <a:spcPct val="150000"/>
              </a:lnSpc>
            </a:pPr>
            <a:r>
              <a:rPr lang="nl-NL" sz="2600">
                <a:latin typeface="Brown Regular"/>
                <a:ea typeface="+mn-lt"/>
                <a:cs typeface="+mn-lt"/>
              </a:rPr>
              <a:t>NFS en Open MPI</a:t>
            </a:r>
          </a:p>
          <a:p>
            <a:pPr>
              <a:lnSpc>
                <a:spcPct val="150000"/>
              </a:lnSpc>
            </a:pPr>
            <a:r>
              <a:rPr lang="nl-NL" sz="2600">
                <a:latin typeface="Brown Regular"/>
                <a:ea typeface="+mn-lt"/>
                <a:cs typeface="+mn-lt"/>
              </a:rPr>
              <a:t>Runnen van een AI model op de cluster</a:t>
            </a:r>
          </a:p>
          <a:p>
            <a:pPr>
              <a:lnSpc>
                <a:spcPct val="150000"/>
              </a:lnSpc>
            </a:pPr>
            <a:endParaRPr lang="nl-NL">
              <a:cs typeface="Calibri" panose="020F0502020204030204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8D921A1-FB15-E95A-EB1A-C5DDFB18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026" y="1080019"/>
            <a:ext cx="3131975" cy="234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 MPI · GitHub">
            <a:extLst>
              <a:ext uri="{FF2B5EF4-FFF2-40B4-BE49-F238E27FC236}">
                <a16:creationId xmlns:a16="http://schemas.microsoft.com/office/drawing/2014/main" id="{335B7569-0973-F463-21AA-19FE709FE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692" y="4553517"/>
            <a:ext cx="1636460" cy="163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fs-ganesha">
            <a:extLst>
              <a:ext uri="{FF2B5EF4-FFF2-40B4-BE49-F238E27FC236}">
                <a16:creationId xmlns:a16="http://schemas.microsoft.com/office/drawing/2014/main" id="{D4BC3252-85B9-D914-B412-DCEBF56C9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429" y="4540502"/>
            <a:ext cx="1636461" cy="163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9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53D0EB69-44AC-D5A4-0C65-AAA2BF03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999BF3-5278-7DFC-4A2C-44128D34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latin typeface="Brown Regular"/>
                <a:ea typeface="+mj-lt"/>
                <a:cs typeface="+mj-lt"/>
              </a:rPr>
              <a:t>Coral Dev Board</a:t>
            </a:r>
            <a:endParaRPr lang="nl-NL">
              <a:latin typeface="Brown Regular"/>
              <a:ea typeface="+mj-lt"/>
              <a:cs typeface="+mj-lt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5312014-112E-F267-1D24-67605E6D8420}"/>
              </a:ext>
            </a:extLst>
          </p:cNvPr>
          <p:cNvCxnSpPr/>
          <p:nvPr/>
        </p:nvCxnSpPr>
        <p:spPr>
          <a:xfrm flipV="1">
            <a:off x="3256456" y="3973786"/>
            <a:ext cx="5679088" cy="5255"/>
          </a:xfrm>
          <a:prstGeom prst="straightConnector1">
            <a:avLst/>
          </a:prstGeom>
          <a:ln w="57150">
            <a:solidFill>
              <a:srgbClr val="FF5E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261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Afbeelding met elektronica&#10;&#10;Automatisch gegenereerde beschrijving">
            <a:extLst>
              <a:ext uri="{FF2B5EF4-FFF2-40B4-BE49-F238E27FC236}">
                <a16:creationId xmlns:a16="http://schemas.microsoft.com/office/drawing/2014/main" id="{F34B1725-6F93-0C9F-77EE-3687153BA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030" y="1688132"/>
            <a:ext cx="9206088" cy="51938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0318D8-59C0-5723-E6D3-571A969C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rgbClr val="FF5E4D"/>
                </a:solidFill>
                <a:latin typeface="Brown Light"/>
                <a:cs typeface="Calibri Light"/>
              </a:rPr>
              <a:t>Single Board Computer</a:t>
            </a:r>
            <a:endParaRPr lang="nl-NL">
              <a:solidFill>
                <a:srgbClr val="FF5E4D"/>
              </a:solidFill>
              <a:latin typeface="Brown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6EF308-A11E-44A8-02EA-BBCBC3BC6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err="1">
                <a:latin typeface="Brown Regular"/>
                <a:ea typeface="+mn-lt"/>
                <a:cs typeface="+mn-lt"/>
              </a:rPr>
              <a:t>Edge</a:t>
            </a:r>
            <a:r>
              <a:rPr lang="nl-NL" sz="2400">
                <a:latin typeface="Brown Regular"/>
                <a:ea typeface="+mn-lt"/>
                <a:cs typeface="+mn-lt"/>
              </a:rPr>
              <a:t> TPU System-on-Module (</a:t>
            </a:r>
            <a:r>
              <a:rPr lang="nl-NL" sz="2400" err="1">
                <a:latin typeface="Brown Regular"/>
                <a:ea typeface="+mn-lt"/>
                <a:cs typeface="+mn-lt"/>
              </a:rPr>
              <a:t>SoM</a:t>
            </a:r>
            <a:r>
              <a:rPr lang="nl-NL" sz="2400">
                <a:latin typeface="Brown Regular"/>
                <a:ea typeface="+mn-lt"/>
                <a:cs typeface="+mn-lt"/>
              </a:rPr>
              <a:t>)</a:t>
            </a:r>
            <a:endParaRPr lang="nl-NL" sz="2400">
              <a:latin typeface="Brown Regular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nl-NL" sz="2400">
                <a:latin typeface="Brown Regular"/>
                <a:ea typeface="+mn-lt"/>
                <a:cs typeface="+mn-lt"/>
              </a:rPr>
              <a:t>Baseboard met connectoren</a:t>
            </a:r>
            <a:endParaRPr lang="nl-NL" sz="2400">
              <a:latin typeface="Brown Regular"/>
              <a:cs typeface="Calibri"/>
            </a:endParaRPr>
          </a:p>
        </p:txBody>
      </p:sp>
      <p:pic>
        <p:nvPicPr>
          <p:cNvPr id="8" name="Afbeelding 8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7308B8E6-E6B4-3EBC-2CD3-D27FE63C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" y="3513747"/>
            <a:ext cx="5979348" cy="334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67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6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8F82E513-A641-0D41-B8A7-438990E8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" r="12552" b="-27"/>
          <a:stretch/>
        </p:blipFill>
        <p:spPr>
          <a:xfrm>
            <a:off x="8202950" y="0"/>
            <a:ext cx="3924611" cy="68617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0318D8-59C0-5723-E6D3-571A969C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FF5E4D"/>
                </a:solidFill>
                <a:latin typeface="Brown Light"/>
                <a:cs typeface="Calibri Light"/>
              </a:rPr>
              <a:t>Edge</a:t>
            </a:r>
            <a:r>
              <a:rPr lang="nl-NL" dirty="0">
                <a:solidFill>
                  <a:srgbClr val="FF5E4D"/>
                </a:solidFill>
                <a:latin typeface="Brown Light"/>
                <a:cs typeface="Calibri Light"/>
              </a:rPr>
              <a:t> TPU </a:t>
            </a:r>
            <a:r>
              <a:rPr lang="nl-NL" dirty="0" err="1">
                <a:solidFill>
                  <a:srgbClr val="FF5E4D"/>
                </a:solidFill>
                <a:latin typeface="Brown Light"/>
                <a:cs typeface="Calibri Light"/>
              </a:rPr>
              <a:t>So</a:t>
            </a:r>
            <a:r>
              <a:rPr lang="en-US" dirty="0">
                <a:solidFill>
                  <a:srgbClr val="FF5E4D"/>
                </a:solidFill>
                <a:latin typeface="Brown Light"/>
                <a:cs typeface="Calibri Light"/>
              </a:rPr>
              <a:t>M</a:t>
            </a:r>
            <a:endParaRPr lang="nl-NL" dirty="0">
              <a:solidFill>
                <a:srgbClr val="FF5E4D"/>
              </a:solidFill>
              <a:latin typeface="Brown Light"/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6EF308-A11E-44A8-02EA-BBCBC3BC6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nl-NL" sz="2400">
                <a:latin typeface="Brown Regular"/>
                <a:ea typeface="+mn-lt"/>
                <a:cs typeface="+mn-lt"/>
              </a:rPr>
              <a:t>NXP i.MX 8M </a:t>
            </a:r>
            <a:r>
              <a:rPr lang="nl-NL" sz="2400" err="1">
                <a:latin typeface="Brown Regular"/>
                <a:ea typeface="+mn-lt"/>
                <a:cs typeface="+mn-lt"/>
              </a:rPr>
              <a:t>SoC</a:t>
            </a:r>
            <a:r>
              <a:rPr lang="nl-NL" sz="2400">
                <a:latin typeface="Brown Regular"/>
                <a:ea typeface="+mn-lt"/>
                <a:cs typeface="+mn-lt"/>
              </a:rPr>
              <a:t> (MIMX8MQ6DVA)</a:t>
            </a:r>
          </a:p>
          <a:p>
            <a:pPr lvl="1"/>
            <a:r>
              <a:rPr lang="nl-NL">
                <a:latin typeface="Brown Regular"/>
                <a:ea typeface="+mn-lt"/>
                <a:cs typeface="+mn-lt"/>
              </a:rPr>
              <a:t>Cortex-A53/M4F</a:t>
            </a:r>
            <a:endParaRPr lang="nl-NL">
              <a:latin typeface="Brown Regular"/>
            </a:endParaRPr>
          </a:p>
          <a:p>
            <a:pPr lvl="1"/>
            <a:r>
              <a:rPr lang="nl-NL">
                <a:latin typeface="Brown Regular"/>
                <a:ea typeface="+mn-lt"/>
                <a:cs typeface="+mn-lt"/>
              </a:rPr>
              <a:t>Vivante GC7000 </a:t>
            </a:r>
            <a:r>
              <a:rPr lang="nl-NL" err="1">
                <a:latin typeface="Brown Regular"/>
                <a:ea typeface="+mn-lt"/>
                <a:cs typeface="+mn-lt"/>
              </a:rPr>
              <a:t>Lite</a:t>
            </a:r>
            <a:r>
              <a:rPr lang="nl-NL">
                <a:latin typeface="Brown Regular"/>
                <a:ea typeface="+mn-lt"/>
                <a:cs typeface="+mn-lt"/>
              </a:rPr>
              <a:t> GPU en VPU</a:t>
            </a:r>
          </a:p>
          <a:p>
            <a:r>
              <a:rPr lang="nl-NL" sz="2400">
                <a:latin typeface="Brown Regular"/>
                <a:ea typeface="+mn-lt"/>
                <a:cs typeface="+mn-lt"/>
              </a:rPr>
              <a:t>Google </a:t>
            </a:r>
            <a:r>
              <a:rPr lang="nl-NL" sz="2400" err="1">
                <a:latin typeface="Brown Regular"/>
                <a:ea typeface="+mn-lt"/>
                <a:cs typeface="+mn-lt"/>
              </a:rPr>
              <a:t>Edge</a:t>
            </a:r>
            <a:r>
              <a:rPr lang="nl-NL" sz="2400">
                <a:latin typeface="Brown Regular"/>
                <a:ea typeface="+mn-lt"/>
                <a:cs typeface="+mn-lt"/>
              </a:rPr>
              <a:t> TPU ML accelerator coprocessor</a:t>
            </a:r>
            <a:endParaRPr lang="nl-NL" sz="2400">
              <a:latin typeface="Brown Regular"/>
            </a:endParaRPr>
          </a:p>
          <a:p>
            <a:r>
              <a:rPr lang="nl-NL" sz="2400">
                <a:latin typeface="Brown Regular"/>
                <a:ea typeface="+mn-lt"/>
                <a:cs typeface="+mn-lt"/>
              </a:rPr>
              <a:t>PMIC (BD71837MWV)</a:t>
            </a:r>
            <a:endParaRPr lang="nl-NL" sz="2400">
              <a:latin typeface="Brown Regular"/>
            </a:endParaRPr>
          </a:p>
          <a:p>
            <a:r>
              <a:rPr lang="nl-NL" sz="2400">
                <a:latin typeface="Brown Regular"/>
                <a:ea typeface="+mn-lt"/>
                <a:cs typeface="+mn-lt"/>
              </a:rPr>
              <a:t>Microchip ATECC608A </a:t>
            </a:r>
            <a:r>
              <a:rPr lang="nl-NL" sz="2400" err="1">
                <a:latin typeface="Brown Regular"/>
                <a:ea typeface="+mn-lt"/>
                <a:cs typeface="+mn-lt"/>
              </a:rPr>
              <a:t>Cryptographic</a:t>
            </a:r>
            <a:r>
              <a:rPr lang="nl-NL" sz="2400">
                <a:latin typeface="Brown Regular"/>
                <a:ea typeface="+mn-lt"/>
                <a:cs typeface="+mn-lt"/>
              </a:rPr>
              <a:t> coprocessor</a:t>
            </a:r>
            <a:endParaRPr lang="nl-NL" sz="2400">
              <a:latin typeface="Brown Regular"/>
            </a:endParaRPr>
          </a:p>
          <a:p>
            <a:r>
              <a:rPr lang="nl-NL" sz="2400">
                <a:latin typeface="Brown Regular"/>
                <a:ea typeface="+mn-lt"/>
                <a:cs typeface="+mn-lt"/>
              </a:rPr>
              <a:t>Wi-Fi 2x2 MIMO (802.11b/g/n/</a:t>
            </a:r>
            <a:r>
              <a:rPr lang="nl-NL" sz="2400" err="1">
                <a:latin typeface="Brown Regular"/>
                <a:ea typeface="+mn-lt"/>
                <a:cs typeface="+mn-lt"/>
              </a:rPr>
              <a:t>ac</a:t>
            </a:r>
            <a:r>
              <a:rPr lang="nl-NL" sz="2400">
                <a:latin typeface="Brown Regular"/>
                <a:ea typeface="+mn-lt"/>
                <a:cs typeface="+mn-lt"/>
              </a:rPr>
              <a:t> 2.4/5 GHz)</a:t>
            </a:r>
          </a:p>
          <a:p>
            <a:r>
              <a:rPr lang="nl-NL" sz="2400">
                <a:latin typeface="Brown Regular"/>
                <a:ea typeface="+mn-lt"/>
                <a:cs typeface="+mn-lt"/>
              </a:rPr>
              <a:t>Bluetooth 4.2</a:t>
            </a:r>
            <a:endParaRPr lang="nl-NL" sz="2400">
              <a:latin typeface="Brown Regular"/>
            </a:endParaRPr>
          </a:p>
          <a:p>
            <a:r>
              <a:rPr lang="nl-NL" sz="2400">
                <a:latin typeface="Brown Regular"/>
                <a:ea typeface="+mn-lt"/>
                <a:cs typeface="+mn-lt"/>
              </a:rPr>
              <a:t>8/16 GB </a:t>
            </a:r>
            <a:r>
              <a:rPr lang="nl-NL" sz="2400" err="1">
                <a:latin typeface="Brown Regular"/>
                <a:ea typeface="+mn-lt"/>
                <a:cs typeface="+mn-lt"/>
              </a:rPr>
              <a:t>eMMC</a:t>
            </a:r>
            <a:endParaRPr lang="nl-NL" sz="2400">
              <a:latin typeface="Brown Regular"/>
            </a:endParaRPr>
          </a:p>
          <a:p>
            <a:r>
              <a:rPr lang="nl-NL" sz="2400">
                <a:latin typeface="Brown Regular"/>
                <a:ea typeface="+mn-lt"/>
                <a:cs typeface="+mn-lt"/>
              </a:rPr>
              <a:t>1/4 GB LPDDR4</a:t>
            </a:r>
            <a:endParaRPr lang="nl-NL" sz="2400">
              <a:latin typeface="Brow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3988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8">
            <a:extLst>
              <a:ext uri="{FF2B5EF4-FFF2-40B4-BE49-F238E27FC236}">
                <a16:creationId xmlns:a16="http://schemas.microsoft.com/office/drawing/2014/main" id="{410B13E7-7C7F-1447-831F-4FF796C2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33" y="292087"/>
            <a:ext cx="8077199" cy="62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5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06CAB815-1D39-BA52-81C6-E14DF8326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000" b="256"/>
          <a:stretch/>
        </p:blipFill>
        <p:spPr>
          <a:xfrm>
            <a:off x="7428964" y="2980848"/>
            <a:ext cx="4672198" cy="38155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0318D8-59C0-5723-E6D3-571A969C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rgbClr val="FF5E4D"/>
                </a:solidFill>
                <a:latin typeface="Brown Light"/>
              </a:rPr>
              <a:t>Google </a:t>
            </a:r>
            <a:r>
              <a:rPr lang="nl-NL" err="1">
                <a:solidFill>
                  <a:srgbClr val="FF5E4D"/>
                </a:solidFill>
                <a:latin typeface="Brown Light"/>
              </a:rPr>
              <a:t>Edge</a:t>
            </a:r>
            <a:r>
              <a:rPr lang="nl-NL">
                <a:solidFill>
                  <a:srgbClr val="FF5E4D"/>
                </a:solidFill>
                <a:latin typeface="Brown Light"/>
              </a:rPr>
              <a:t> TPU ML accelerator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6EF308-A11E-44A8-02EA-BBCBC3BC6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nl-NL" sz="2400">
                <a:latin typeface="Brown Regular"/>
                <a:cs typeface="Calibri"/>
              </a:rPr>
              <a:t>Tensor Processing Unit (TPU)</a:t>
            </a:r>
          </a:p>
          <a:p>
            <a:pPr lvl="1"/>
            <a:r>
              <a:rPr lang="nl-NL">
                <a:latin typeface="Brown Regular"/>
                <a:cs typeface="Calibri"/>
              </a:rPr>
              <a:t>Google ASIC voor ML</a:t>
            </a:r>
          </a:p>
          <a:p>
            <a:pPr lvl="1"/>
            <a:r>
              <a:rPr lang="nl-NL">
                <a:latin typeface="Brown Regular"/>
                <a:cs typeface="Calibri"/>
              </a:rPr>
              <a:t>Hoog volume laagprecisie-berekeningen</a:t>
            </a:r>
          </a:p>
          <a:p>
            <a:pPr lvl="1"/>
            <a:r>
              <a:rPr lang="nl-NL">
                <a:latin typeface="Brown Regular"/>
                <a:cs typeface="Calibri"/>
              </a:rPr>
              <a:t>Laag energie verbruik</a:t>
            </a:r>
          </a:p>
          <a:p>
            <a:pPr lvl="1"/>
            <a:endParaRPr lang="nl-NL">
              <a:latin typeface="Brown Regular"/>
              <a:cs typeface="Calibri"/>
            </a:endParaRPr>
          </a:p>
          <a:p>
            <a:r>
              <a:rPr lang="nl-NL" sz="2400">
                <a:latin typeface="Brown Regular"/>
                <a:cs typeface="Calibri"/>
              </a:rPr>
              <a:t>Google </a:t>
            </a:r>
            <a:r>
              <a:rPr lang="nl-NL" sz="2400" err="1">
                <a:latin typeface="Brown Regular"/>
                <a:cs typeface="Calibri"/>
              </a:rPr>
              <a:t>Edge</a:t>
            </a:r>
            <a:r>
              <a:rPr lang="nl-NL" sz="2400">
                <a:latin typeface="Brown Regular"/>
                <a:cs typeface="Calibri"/>
              </a:rPr>
              <a:t> TPU ML accelerator</a:t>
            </a:r>
          </a:p>
          <a:p>
            <a:pPr lvl="1"/>
            <a:r>
              <a:rPr lang="nl-NL">
                <a:latin typeface="Brown Regular"/>
                <a:cs typeface="Calibri"/>
              </a:rPr>
              <a:t>Lokaal </a:t>
            </a:r>
            <a:r>
              <a:rPr lang="nl-NL" err="1">
                <a:latin typeface="Brown Regular"/>
                <a:cs typeface="Calibri"/>
              </a:rPr>
              <a:t>TensorFlow</a:t>
            </a:r>
            <a:r>
              <a:rPr lang="nl-NL">
                <a:latin typeface="Brown Regular"/>
                <a:cs typeface="Calibri"/>
              </a:rPr>
              <a:t> </a:t>
            </a:r>
            <a:r>
              <a:rPr lang="nl-NL" err="1">
                <a:latin typeface="Brown Regular"/>
                <a:cs typeface="Calibri"/>
              </a:rPr>
              <a:t>Lite</a:t>
            </a:r>
            <a:r>
              <a:rPr lang="nl-NL">
                <a:latin typeface="Brown Regular"/>
                <a:cs typeface="Calibri"/>
              </a:rPr>
              <a:t> </a:t>
            </a:r>
            <a:r>
              <a:rPr lang="nl-NL" err="1">
                <a:latin typeface="Brown Regular"/>
                <a:cs typeface="Calibri"/>
              </a:rPr>
              <a:t>modelen</a:t>
            </a:r>
            <a:endParaRPr lang="nl-NL">
              <a:latin typeface="Brown Regular"/>
              <a:cs typeface="Calibri"/>
            </a:endParaRPr>
          </a:p>
          <a:p>
            <a:pPr lvl="1"/>
            <a:r>
              <a:rPr lang="nl-NL">
                <a:latin typeface="Brown Regular"/>
                <a:cs typeface="Calibri"/>
              </a:rPr>
              <a:t>4 TOPS @ 2 W</a:t>
            </a:r>
          </a:p>
          <a:p>
            <a:pPr lvl="1"/>
            <a:r>
              <a:rPr lang="nl-NL">
                <a:latin typeface="Brown Regular"/>
                <a:cs typeface="Calibri"/>
              </a:rPr>
              <a:t>PMIC ISL9130B</a:t>
            </a:r>
          </a:p>
          <a:p>
            <a:pPr lvl="1"/>
            <a:r>
              <a:rPr lang="nl-NL" err="1">
                <a:latin typeface="Brown Regular"/>
                <a:cs typeface="Calibri"/>
              </a:rPr>
              <a:t>PCIe</a:t>
            </a:r>
            <a:r>
              <a:rPr lang="nl-NL">
                <a:latin typeface="Brown Regular"/>
                <a:cs typeface="Calibri"/>
              </a:rPr>
              <a:t> Gen2 x1 interface</a:t>
            </a:r>
          </a:p>
        </p:txBody>
      </p:sp>
      <p:pic>
        <p:nvPicPr>
          <p:cNvPr id="7" name="Afbeelding 6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F42BED30-85A7-4F8C-C772-5D555DDE8D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58" t="26134" r="19167" b="48200"/>
          <a:stretch/>
        </p:blipFill>
        <p:spPr>
          <a:xfrm>
            <a:off x="9351316" y="257577"/>
            <a:ext cx="2703971" cy="28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575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01933BE2FF954DAFB5C1A61E2C3031" ma:contentTypeVersion="12" ma:contentTypeDescription="Een nieuw document maken." ma:contentTypeScope="" ma:versionID="f855cf4101ef4b3d978a8c52802878e3">
  <xsd:schema xmlns:xsd="http://www.w3.org/2001/XMLSchema" xmlns:xs="http://www.w3.org/2001/XMLSchema" xmlns:p="http://schemas.microsoft.com/office/2006/metadata/properties" xmlns:ns3="63d3822a-7c30-4ff5-bf29-c01d078dac68" xmlns:ns4="f2e6d041-86d4-4f0d-a000-e76d2ba93798" targetNamespace="http://schemas.microsoft.com/office/2006/metadata/properties" ma:root="true" ma:fieldsID="ac8cdf1fec4c96f4c95fcbbd1ab546d5" ns3:_="" ns4:_="">
    <xsd:import namespace="63d3822a-7c30-4ff5-bf29-c01d078dac68"/>
    <xsd:import namespace="f2e6d041-86d4-4f0d-a000-e76d2ba9379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d3822a-7c30-4ff5-bf29-c01d078dac6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e6d041-86d4-4f0d-a000-e76d2ba937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2e6d041-86d4-4f0d-a000-e76d2ba93798" xsi:nil="true"/>
  </documentManagement>
</p:properties>
</file>

<file path=customXml/itemProps1.xml><?xml version="1.0" encoding="utf-8"?>
<ds:datastoreItem xmlns:ds="http://schemas.openxmlformats.org/officeDocument/2006/customXml" ds:itemID="{6F7AFC00-F173-4E44-95B6-0A5DADA9C9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5F2279-348F-4A4F-9BED-62606A0840B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3d3822a-7c30-4ff5-bf29-c01d078dac68"/>
    <ds:schemaRef ds:uri="f2e6d041-86d4-4f0d-a000-e76d2ba9379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A09464-5BCC-4A53-8BDF-F4ED34B6AA05}">
  <ds:schemaRefs>
    <ds:schemaRef ds:uri="http://schemas.microsoft.com/office/2006/metadata/properties"/>
    <ds:schemaRef ds:uri="http://www.w3.org/2000/xmlns/"/>
    <ds:schemaRef ds:uri="f2e6d041-86d4-4f0d-a000-e76d2ba93798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972</Words>
  <Application>Microsoft Office PowerPoint</Application>
  <PresentationFormat>Breedbeeld</PresentationFormat>
  <Paragraphs>216</Paragraphs>
  <Slides>37</Slides>
  <Notes>18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38" baseType="lpstr">
      <vt:lpstr>Kantoorthema</vt:lpstr>
      <vt:lpstr>TPU Beowulf Cluster</vt:lpstr>
      <vt:lpstr>Inhoudstabel</vt:lpstr>
      <vt:lpstr>Doelstelling</vt:lpstr>
      <vt:lpstr>Doelstelling</vt:lpstr>
      <vt:lpstr>Coral Dev Board</vt:lpstr>
      <vt:lpstr>Single Board Computer</vt:lpstr>
      <vt:lpstr>Edge TPU SoM</vt:lpstr>
      <vt:lpstr>PowerPoint-presentatie</vt:lpstr>
      <vt:lpstr>Google Edge TPU ML accelerator</vt:lpstr>
      <vt:lpstr>PowerPoint-presentatie</vt:lpstr>
      <vt:lpstr>Baseboard</vt:lpstr>
      <vt:lpstr>PowerPoint-presentatie</vt:lpstr>
      <vt:lpstr>PowerPoint-presentatie</vt:lpstr>
      <vt:lpstr>PowerPoint-presentatie</vt:lpstr>
      <vt:lpstr>Mendel Linux</vt:lpstr>
      <vt:lpstr>Wat is Mendel?</vt:lpstr>
      <vt:lpstr>Wat is Mendel?</vt:lpstr>
      <vt:lpstr>Model Pipelining</vt:lpstr>
      <vt:lpstr>TPU Detectie</vt:lpstr>
      <vt:lpstr>Device Tree Overlay</vt:lpstr>
      <vt:lpstr>Device Tree Overlay</vt:lpstr>
      <vt:lpstr>TensorFlow (Lite) model </vt:lpstr>
      <vt:lpstr>TensorFlow (Lite) model </vt:lpstr>
      <vt:lpstr>Aanpak Cluster</vt:lpstr>
      <vt:lpstr>Algemene opbouw</vt:lpstr>
      <vt:lpstr>OpenMPI</vt:lpstr>
      <vt:lpstr>Behuizing</vt:lpstr>
      <vt:lpstr>PowerPoint-presentatie</vt:lpstr>
      <vt:lpstr>Alternatieven</vt:lpstr>
      <vt:lpstr>Alternatieven </vt:lpstr>
      <vt:lpstr>Alternatieven – TensorFlow Serving</vt:lpstr>
      <vt:lpstr>Conclusie</vt:lpstr>
      <vt:lpstr>Conclusie</vt:lpstr>
      <vt:lpstr>PowerPoint-presentatie</vt:lpstr>
      <vt:lpstr>PowerPoint-presentatie</vt:lpstr>
      <vt:lpstr>DEMO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TPU Beowulf Cluster</dc:title>
  <dc:creator>Singh Tarun [student]</dc:creator>
  <cp:lastModifiedBy>Fien Anthone</cp:lastModifiedBy>
  <cp:revision>4</cp:revision>
  <dcterms:created xsi:type="dcterms:W3CDTF">2023-01-25T09:44:08Z</dcterms:created>
  <dcterms:modified xsi:type="dcterms:W3CDTF">2023-01-26T08:23:05Z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0x0101000601933BE2FF954DAFB5C1A61E2C3031</vt:lpwstr>
  </property>
</Properties>
</file>